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6" r:id="rId5"/>
    <p:sldMasterId id="2147483761" r:id="rId6"/>
    <p:sldMasterId id="2147483773" r:id="rId7"/>
    <p:sldMasterId id="2147483785" r:id="rId8"/>
  </p:sldMasterIdLst>
  <p:notesMasterIdLst>
    <p:notesMasterId r:id="rId30"/>
  </p:notesMasterIdLst>
  <p:sldIdLst>
    <p:sldId id="979" r:id="rId9"/>
    <p:sldId id="975" r:id="rId10"/>
    <p:sldId id="972" r:id="rId11"/>
    <p:sldId id="1037" r:id="rId12"/>
    <p:sldId id="1038" r:id="rId13"/>
    <p:sldId id="1027" r:id="rId14"/>
    <p:sldId id="964" r:id="rId15"/>
    <p:sldId id="1030" r:id="rId16"/>
    <p:sldId id="980" r:id="rId17"/>
    <p:sldId id="1024" r:id="rId18"/>
    <p:sldId id="1029" r:id="rId19"/>
    <p:sldId id="1036" r:id="rId20"/>
    <p:sldId id="924" r:id="rId21"/>
    <p:sldId id="1034" r:id="rId22"/>
    <p:sldId id="1035" r:id="rId23"/>
    <p:sldId id="971" r:id="rId24"/>
    <p:sldId id="1039" r:id="rId25"/>
    <p:sldId id="973" r:id="rId26"/>
    <p:sldId id="1033" r:id="rId27"/>
    <p:sldId id="1025" r:id="rId28"/>
    <p:sldId id="1032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, Cassaundra" initials="RC" lastIdx="2" clrIdx="0">
    <p:extLst>
      <p:ext uri="{19B8F6BF-5375-455C-9EA6-DF929625EA0E}">
        <p15:presenceInfo xmlns:p15="http://schemas.microsoft.com/office/powerpoint/2012/main" userId="S-1-5-21-4241590797-1299073551-2511459964-156405" providerId="AD"/>
      </p:ext>
    </p:extLst>
  </p:cmAuthor>
  <p:cmAuthor id="2" name="Rose, Cassaundra" initials="RC [2]" lastIdx="4" clrIdx="1">
    <p:extLst>
      <p:ext uri="{19B8F6BF-5375-455C-9EA6-DF929625EA0E}">
        <p15:presenceInfo xmlns:p15="http://schemas.microsoft.com/office/powerpoint/2012/main" userId="S::cassaundra.rose@maine.gov::5a9715d8-24f7-4095-8d7b-ec4705193675" providerId="AD"/>
      </p:ext>
    </p:extLst>
  </p:cmAuthor>
  <p:cmAuthor id="3" name="Ambrette, Brian" initials="AB" lastIdx="1" clrIdx="2">
    <p:extLst>
      <p:ext uri="{19B8F6BF-5375-455C-9EA6-DF929625EA0E}">
        <p15:presenceInfo xmlns:p15="http://schemas.microsoft.com/office/powerpoint/2012/main" userId="S::Brian.Ambrette@maine.gov::346a6705-be3b-4595-b47d-bfad48655c69" providerId="AD"/>
      </p:ext>
    </p:extLst>
  </p:cmAuthor>
  <p:cmAuthor id="4" name="Ronzio, Anthony" initials="RA" lastIdx="1" clrIdx="3">
    <p:extLst>
      <p:ext uri="{19B8F6BF-5375-455C-9EA6-DF929625EA0E}">
        <p15:presenceInfo xmlns:p15="http://schemas.microsoft.com/office/powerpoint/2012/main" userId="S::Anthony.Ronzio@maine.gov::010c0300-947b-4090-8ea8-e89be5d4cd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5408F"/>
    <a:srgbClr val="4477C9"/>
    <a:srgbClr val="2B3F88"/>
    <a:srgbClr val="041E94"/>
    <a:srgbClr val="F5BC21"/>
    <a:srgbClr val="2F50A7"/>
    <a:srgbClr val="70AD47"/>
    <a:srgbClr val="07F0FF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3" autoAdjust="0"/>
  </p:normalViewPr>
  <p:slideViewPr>
    <p:cSldViewPr snapToGrid="0">
      <p:cViewPr varScale="1">
        <p:scale>
          <a:sx n="80" d="100"/>
          <a:sy n="8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958008-F89F-4B15-8220-603F165A3EA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7C69C2-265C-44CA-967C-DF8C32E5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8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69C2-265C-44CA-967C-DF8C32E57C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9E139-BBB3-41A9-98DD-8EB5BB084F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48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Summer 2020</a:t>
            </a:r>
          </a:p>
          <a:p>
            <a:r>
              <a:rPr lang="en-US"/>
              <a:t>-Stakeholder engagement &amp; Public outreach</a:t>
            </a:r>
          </a:p>
          <a:p>
            <a:r>
              <a:rPr lang="en-US"/>
              <a:t>-Economic analyses: CBA, CODN, vulnerability mapping, emissions modelling</a:t>
            </a:r>
          </a:p>
          <a:p>
            <a:r>
              <a:rPr lang="en-US"/>
              <a:t>-Equity assessment</a:t>
            </a:r>
          </a:p>
          <a:p>
            <a:endParaRPr lang="en-US"/>
          </a:p>
          <a:p>
            <a:r>
              <a:rPr lang="en-US"/>
              <a:t>--provide the Council with additional context for deliberations this 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69C2-265C-44CA-967C-DF8C32E57C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9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Themes: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Using less energy through efficiency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Electrification of heating and transportation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Cleaning the energy sources feeding the grid</a:t>
            </a:r>
            <a:endParaRPr dirty="0"/>
          </a:p>
        </p:txBody>
      </p:sp>
      <p:sp>
        <p:nvSpPr>
          <p:cNvPr id="181" name="Google Shape;18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25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Modeling was performed for the three primary energy sectors: transportation, buildings, and electric.</a:t>
            </a:r>
          </a:p>
          <a:p>
            <a:pPr lvl="1"/>
            <a:r>
              <a:rPr lang="en-US" dirty="0"/>
              <a:t>Transportation Sector – EV-REDI (Electric Vehicle Regional Emissions and Demand Impacts) </a:t>
            </a:r>
          </a:p>
          <a:p>
            <a:pPr lvl="1"/>
            <a:r>
              <a:rPr lang="en-US" dirty="0"/>
              <a:t>Buildings Sector – Building Decarbonization Calculator (</a:t>
            </a:r>
            <a:r>
              <a:rPr lang="en-US" dirty="0" err="1"/>
              <a:t>BDC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Electric Sector – </a:t>
            </a:r>
            <a:r>
              <a:rPr lang="en-US" dirty="0" err="1"/>
              <a:t>EnCompass</a:t>
            </a:r>
            <a:r>
              <a:rPr lang="en-US" dirty="0"/>
              <a:t> (New England Grid)</a:t>
            </a:r>
          </a:p>
          <a:p>
            <a:pPr lvl="1"/>
            <a:endParaRPr lang="en-US" dirty="0"/>
          </a:p>
          <a:p>
            <a:r>
              <a:rPr lang="en-US" dirty="0"/>
              <a:t>Modeling was performed for a sustained policy scenario and alternative scenarios for each of the three energy sectors.</a:t>
            </a:r>
          </a:p>
          <a:p>
            <a:endParaRPr lang="en-US" dirty="0"/>
          </a:p>
          <a:p>
            <a:r>
              <a:rPr lang="en-US" dirty="0"/>
              <a:t>The sustained policy scenarios for each sector were based on existing policies and represent the baseline or business as usual scenario.</a:t>
            </a:r>
          </a:p>
          <a:p>
            <a:endParaRPr lang="en-US" dirty="0"/>
          </a:p>
          <a:p>
            <a:r>
              <a:rPr lang="en-US" dirty="0"/>
              <a:t>The policy scenarios explored varying degrees of beneficial electrification, reducing vehicle miles traveled, efficiency gains, displacement of traditional fuels with low-carbon fuels, and renewable energy  policy goals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69C2-265C-44CA-967C-DF8C32E57C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5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Three adaptation-focused groups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Themes: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science &amp; monitoring,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technical assistance,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nature-based solutions,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updating state laws and programs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Across all 6 WGs, other cross-cutting themes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Funding, innovative financing, incentives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Workforce development opportunities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Education &amp; awareness building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1" name="Google Shape;18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5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69C2-265C-44CA-967C-DF8C32E57C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4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We’re here today to talk about climate change but I first want to acknowledge the COVID-19 crisis we are facing in our communities and as a nation. </a:t>
            </a:r>
          </a:p>
          <a:p>
            <a:endParaRPr lang="en-US"/>
          </a:p>
          <a:p>
            <a:r>
              <a:rPr lang="en-US"/>
              <a:t>The pandemic is front of mind for all of us and it can be tempting to push climate to the back burner. </a:t>
            </a:r>
          </a:p>
          <a:p>
            <a:endParaRPr lang="en-US"/>
          </a:p>
          <a:p>
            <a:r>
              <a:rPr lang="en-US"/>
              <a:t>COVID-19 is not the result of climate change. But is it a tragic example of the kinds of multiple, overlapping crises that communities and states will face in a  climate-altered world. These crises cannot be ignored and neither will be solved without collective action. </a:t>
            </a:r>
          </a:p>
          <a:p>
            <a:endParaRPr lang="en-US"/>
          </a:p>
          <a:p>
            <a:r>
              <a:rPr lang="en-US"/>
              <a:t>Furthermore, like COVID-19, climate change has outsized negative impacts on people with the least means to protect themselves, especially poor and marginalized communities. </a:t>
            </a:r>
          </a:p>
          <a:p>
            <a:endParaRPr lang="en-US"/>
          </a:p>
          <a:p>
            <a:r>
              <a:rPr lang="en-US"/>
              <a:t>The Climate Council is tasked with ensuring that our most vulnerable communities are prioritized and the benefits of new policies or programs are equitably distributed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B07C7-6DAA-4848-9A90-ECB13F4158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5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Gov Mills came to office, she made tackling climate change a priority for her administration</a:t>
            </a:r>
          </a:p>
          <a:p>
            <a:endParaRPr lang="en-US"/>
          </a:p>
          <a:p>
            <a:r>
              <a:rPr lang="en-US"/>
              <a:t>Tasked GOPIF with leading the state’s efforts.</a:t>
            </a:r>
          </a:p>
          <a:p>
            <a:r>
              <a:rPr lang="en-US"/>
              <a:t>But we cannot do it alone</a:t>
            </a:r>
          </a:p>
          <a:p>
            <a:endParaRPr lang="en-US"/>
          </a:p>
          <a:p>
            <a:r>
              <a:rPr lang="en-US"/>
              <a:t>So we are fortunate to have really dedicated partners </a:t>
            </a:r>
          </a:p>
          <a:p>
            <a:r>
              <a:rPr lang="en-US"/>
              <a:t>like …</a:t>
            </a:r>
          </a:p>
          <a:p>
            <a:r>
              <a:rPr lang="en-US"/>
              <a:t>in key offices around state government and the private sector.</a:t>
            </a:r>
          </a:p>
          <a:p>
            <a:endParaRPr lang="en-US"/>
          </a:p>
          <a:p>
            <a:r>
              <a:rPr lang="en-US" strike="sngStrike"/>
              <a:t>Our office also works on the opioid response, workforce development and economic recovery, and children’s issues… all of which are profoundly affected by COVID-19.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69C2-265C-44CA-967C-DF8C32E57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MCC established in 2019 through bipartisan legislation </a:t>
            </a:r>
          </a:p>
          <a:p>
            <a:endParaRPr lang="en-US"/>
          </a:p>
          <a:p>
            <a:r>
              <a:rPr lang="en-US"/>
              <a:t>Tasked with producing a statewide climate action plan every 4 years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69C2-265C-44CA-967C-DF8C32E57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48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legislation established two ambitious GHG reduction targets</a:t>
            </a:r>
          </a:p>
          <a:p>
            <a:endParaRPr lang="en-US"/>
          </a:p>
          <a:p>
            <a:r>
              <a:rPr lang="en-US"/>
              <a:t>And instructions to ensure the state also builds resilience to impacts of CC</a:t>
            </a:r>
          </a:p>
          <a:p>
            <a:endParaRPr lang="en-US"/>
          </a:p>
          <a:p>
            <a:r>
              <a:rPr lang="en-US"/>
              <a:t>The MCC is charged with developing the plan to meet these targets and goals.</a:t>
            </a:r>
          </a:p>
          <a:p>
            <a:endParaRPr lang="en-US"/>
          </a:p>
          <a:p>
            <a:r>
              <a:rPr lang="en-US"/>
              <a:t>The first plan is due this December 1</a:t>
            </a:r>
            <a:r>
              <a:rPr lang="en-US" baseline="30000"/>
              <a:t>st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69C2-265C-44CA-967C-DF8C32E57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C69C2-265C-44CA-967C-DF8C32E57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1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task is daunting but progress has already been made:</a:t>
            </a:r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line: Maine’s GHG emissions peaked in 2002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 33% from peak as of 2017 data</a:t>
            </a:r>
            <a:endParaRPr lang="en-US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 17% below 1990 level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interim goal of 10% by 2020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keep tracking on or below the yellow line</a:t>
            </a:r>
            <a:endParaRPr lang="en-US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C69C2-265C-44CA-967C-DF8C32E57C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16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¾ of GHG emissions from </a:t>
            </a:r>
            <a:r>
              <a:rPr lang="en-US" err="1"/>
              <a:t>transp</a:t>
            </a:r>
            <a:r>
              <a:rPr lang="en-US"/>
              <a:t> and building heating</a:t>
            </a:r>
          </a:p>
          <a:p>
            <a:endParaRPr lang="en-US"/>
          </a:p>
          <a:p>
            <a:r>
              <a:rPr lang="en-US"/>
              <a:t>In a moment you will see that a number of proposed strategies aim to reducing reliance on combustion of fossil fuels through efficiency and weatherization, and by electrifying </a:t>
            </a:r>
            <a:r>
              <a:rPr lang="en-US" err="1"/>
              <a:t>transp</a:t>
            </a:r>
            <a:r>
              <a:rPr lang="en-US"/>
              <a:t> and building heating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69C2-265C-44CA-967C-DF8C32E57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addition to the emissions goals, </a:t>
            </a:r>
          </a:p>
          <a:p>
            <a:r>
              <a:rPr lang="en-US"/>
              <a:t>the legislation provides the Council with </a:t>
            </a:r>
            <a:r>
              <a:rPr lang="en-US" b="1"/>
              <a:t>guiding principles</a:t>
            </a:r>
          </a:p>
          <a:p>
            <a:r>
              <a:rPr lang="en-US"/>
              <a:t>for addressing </a:t>
            </a:r>
            <a:r>
              <a:rPr lang="en-US" b="1"/>
              <a:t>resilience</a:t>
            </a:r>
            <a:r>
              <a:rPr lang="en-US"/>
              <a:t>, </a:t>
            </a:r>
            <a:r>
              <a:rPr lang="en-US" b="1"/>
              <a:t>vulnerable communities</a:t>
            </a:r>
            <a:r>
              <a:rPr lang="en-US"/>
              <a:t>, </a:t>
            </a:r>
            <a:r>
              <a:rPr lang="en-US" b="1"/>
              <a:t>natural resources</a:t>
            </a:r>
            <a:r>
              <a:rPr lang="en-US"/>
              <a:t>, </a:t>
            </a:r>
            <a:r>
              <a:rPr lang="en-US" b="1"/>
              <a:t>equity</a:t>
            </a:r>
            <a:r>
              <a:rPr lang="en-US"/>
              <a:t>, and the use of </a:t>
            </a:r>
            <a:r>
              <a:rPr lang="en-US" b="1"/>
              <a:t>sound-science </a:t>
            </a:r>
            <a:r>
              <a:rPr lang="en-US" b="0"/>
              <a:t>in its deliberations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C69C2-265C-44CA-967C-DF8C32E57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6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56D8-2D67-4F98-B72E-26EE4C2A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7844C-8EAB-436A-B1A1-ECFC68542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BB90-37BD-4122-9882-97EF4FC4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A658-1ACB-4BA7-B697-EAE07711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1987-33CD-4B1E-837B-0C539427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9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F53A-82E1-49E7-BBDC-58D2E205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58229-55BD-4AC7-9DEA-E14758AD9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A8D25-2DF5-4F47-96BC-46AA24B1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E3972-2033-49AD-B23E-28FDDCB7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5029-F5EA-41B4-8259-AF249938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60ABE-6973-40FA-9707-9EE7F8058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5853C-1673-4E64-B161-157B8ADB6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1DC0-49DE-49C6-98F2-A9AD412C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5A1AC-3A36-4DBD-8DE4-DCAF8023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83DF-4E96-4468-A61A-CCC52E2B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00" y="3200400"/>
            <a:ext cx="4775200" cy="198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604000" y="5410200"/>
            <a:ext cx="47752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66A6C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7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812800" y="609600"/>
            <a:ext cx="4876800" cy="55626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042793"/>
            <a:ext cx="10363200" cy="538609"/>
          </a:xfrm>
          <a:prstGeom prst="rect">
            <a:avLst/>
          </a:prstGeom>
        </p:spPr>
        <p:txBody>
          <a:bodyPr anchor="b"/>
          <a:lstStyle>
            <a:lvl1pPr algn="ctr">
              <a:defRPr b="0">
                <a:solidFill>
                  <a:srgbClr val="7F7F7F"/>
                </a:solidFill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962400"/>
            <a:ext cx="85344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14400" y="3810000"/>
            <a:ext cx="10363200" cy="0"/>
          </a:xfrm>
          <a:prstGeom prst="line">
            <a:avLst/>
          </a:prstGeom>
          <a:ln>
            <a:solidFill>
              <a:srgbClr val="66A6C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Maine_fullcrest_logo4c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52400"/>
            <a:ext cx="2641600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7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1740"/>
            <a:ext cx="10972800" cy="36042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2"/>
            <a:ext cx="857250" cy="11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73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491740"/>
            <a:ext cx="5386917" cy="36042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91740"/>
            <a:ext cx="5389033" cy="36042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2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2" name="Isosceles Triangle 11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UMaine_fullcrest_logo4c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52400"/>
            <a:ext cx="2641600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Comparis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2514600"/>
            <a:ext cx="5386917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List 1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3017838"/>
            <a:ext cx="5386917" cy="2773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2514600"/>
            <a:ext cx="5389033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List 2 headline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3017838"/>
            <a:ext cx="5389033" cy="2773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2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2" name="Isosceles Triangle 11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 descr="UMaine_fullcrest_logo4c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52400"/>
            <a:ext cx="2641600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7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Bodycopy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0" y="2362202"/>
            <a:ext cx="629920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362202"/>
            <a:ext cx="4011084" cy="3763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92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0" name="Isosceles Triangle 9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UMaine_fullcrest_logo4c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52400"/>
            <a:ext cx="2641600" cy="630382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71600"/>
            <a:ext cx="10972800" cy="9144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b="0">
                <a:solidFill>
                  <a:schemeClr val="tx1">
                    <a:lumMod val="50000"/>
                    <a:lumOff val="50000"/>
                  </a:schemeClr>
                </a:solidFill>
              </a:rPr>
              <a:t>Headline for </a:t>
            </a:r>
            <a:r>
              <a:rPr lang="en-US" b="0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slide with </a:t>
            </a:r>
            <a:r>
              <a:rPr lang="en-US" b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bodycopy</a:t>
            </a:r>
            <a:r>
              <a:rPr lang="en-US" b="0">
                <a:solidFill>
                  <a:schemeClr val="tx1">
                    <a:lumMod val="50000"/>
                    <a:lumOff val="50000"/>
                  </a:schemeClr>
                </a:solidFill>
              </a:rPr>
              <a:t> and bullets</a:t>
            </a:r>
          </a:p>
        </p:txBody>
      </p:sp>
    </p:spTree>
    <p:extLst>
      <p:ext uri="{BB962C8B-B14F-4D97-AF65-F5344CB8AC3E}">
        <p14:creationId xmlns:p14="http://schemas.microsoft.com/office/powerpoint/2010/main" val="165371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2407924"/>
            <a:ext cx="10972800" cy="3916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2192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0" name="Isosceles Triangle 9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4" name="Picture 13" descr="UMaine_fullcrest_logo4c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52400"/>
            <a:ext cx="2641600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70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618434" y="2565001"/>
            <a:ext cx="7264107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12192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3" name="Isosceles Triangle 12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6" name="Picture 15" descr="UMaine_fullcrest_logo4c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52400"/>
            <a:ext cx="2641600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3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7B7E-F8DD-483C-A844-42974DFD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FCEFA-D4D6-487A-9CBA-5291DA6FD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DF1F-4BF8-438B-9531-1ECA2A14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451B9-C1A1-47FB-A9F8-B2D4DF8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85B90-5124-4A79-A0BA-ACC92156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93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618434" y="2565001"/>
            <a:ext cx="7264107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8047817" y="2565001"/>
            <a:ext cx="3535680" cy="375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Note some important details on your chart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6" name="Isosceles Triangle 15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8" name="Picture 17" descr="UMaine_fullcrest_logo4c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52400"/>
            <a:ext cx="2641600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00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18433" y="2565001"/>
            <a:ext cx="5360787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6166069" y="2565001"/>
            <a:ext cx="5360056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12192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1" name="Isosceles Triangle 10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 descr="UMaine_fullcrest_logo4c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52400"/>
            <a:ext cx="2641600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1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3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4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9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3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64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A658-CEFC-4FDD-B022-F0264026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3B26-AAC2-4D77-9E3E-212B61943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F415-3E1E-4E4A-8B5C-E3D95AA0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C65B-8022-47EF-97CF-1DF7AB5A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83633-5EDA-43CB-AC34-D340A011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86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5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3B73-BA8F-C746-93A6-DC4C796B565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F48-B199-B24B-8B8E-C196A947F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5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C04B-572A-4835-BF6D-F3BA68F1C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2DF2F-3B4B-4F32-B2A0-7A5083D61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E225A-60CA-419F-AF6D-6697F10A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A8D47-872D-4E90-9DA8-FAF135DE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2C4B-C23C-45BD-9D32-5632A247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7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CCFD3-B799-4915-9807-EB6FBAD2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E359-C1D1-4C61-B21F-EEA99BCE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D47E2-9CBE-4A4D-B477-138818DF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92DD2-1852-4259-A807-86FB90DD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73573-5C48-4AE9-910D-6269A914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7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B712-7792-4E17-A126-F24CA08A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32292-96A5-49CF-8A3A-D1A2AFCAC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5596-8CDF-4D50-B6B3-9A00842D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F900E-46CF-4A5E-A9C1-059ECAE2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5D74B-563C-4A1D-A8FB-1D500EB6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67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99F6-50A0-4A30-BAA4-108D28DB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9EA17-1451-49C3-935B-B0BAD29FA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CD36-0A7C-4656-B693-0A76CC73C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49815-3B4C-41D3-93EC-5509DA3F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BB26B-5F6C-45FF-9BDD-BD434184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A3039-B413-488D-9017-0F546B88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70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0516-42D9-418E-A8E9-289D87B0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C7000-28C5-4DE0-992F-EDEF7B472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E21B8-FEB6-4ABA-A1EE-66EF39E65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FB89A-90A7-40B9-A1F9-05BEC8017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FF1F2-9F44-445A-8AD4-20BF083EC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5F58D-16EA-417E-B629-CCECDEC0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AD9EB-284C-40C0-9C6C-FF0C5C7A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97231-8B26-44B7-BBED-0A1906D4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468B-B89F-4938-B61C-F9AE7C14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3DE2-BFCC-4E27-A2D5-5BCA13B1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68217-8B0A-4895-AAD3-46B82FEF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4C3E8-F616-4B18-80C2-A977F8F1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35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90E2B-DDC7-4029-981F-15981F3A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2CA86-C4C1-4B45-B7C4-2903C710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7EC1D-E747-4442-9AD1-DF8B3E1B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6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0196-0051-42A2-A85C-62DD2656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4DA6-BE14-4D9A-9D3A-FD7F3A5A8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F2E8E-0B81-4525-B418-02849C0B6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299AE-29AE-4CEB-91FD-C966C450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E2CCC-343B-42CF-A421-2551944A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07B29-4559-427B-8F99-706E5A9F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3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95AC-9774-445F-AB2F-5B771F21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D1A09-D986-4619-8B9B-9B1B81FA4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8FEA7-60A6-4AF2-842F-32F5945C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610DB-FD81-45F0-9A60-F177A587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5B172-CFD5-4C64-9570-2C17AA49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0F6C5-68D3-4E04-980E-D23CD5E1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1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870A-90A0-41BF-BF02-2825CB3B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CB015-FF0C-4A7B-8088-98D662D67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98682-9B2B-4BA3-8E1E-2C0E5F62C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7E6E5-A844-4B1B-8F2B-5D1DBCE0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6EA40-C65D-4427-A419-C7718795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BBA83-723E-45EE-AB0E-874A7ABA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5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F7AE-66E9-40D0-B5F5-CBEE4EF3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39565-4F7B-4533-9278-5AB39BC38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9A3E-7F31-49C2-9CC1-F145B968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B3CD-8712-4FF4-B913-0B6600AC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F64B8-49F0-4512-BC4A-E757A077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0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BC4776-4473-45DA-845E-B4B00E647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01805-F49D-4AC1-A282-4713ADF6A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5FFA-440F-4ECE-8CD1-4BAD0260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077BB-F209-4A8C-8B25-70573287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B59C4-FEC5-4A69-8E1F-FCA4158B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0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56D8-2D67-4F98-B72E-26EE4C2A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7844C-8EAB-436A-B1A1-ECFC68542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BB90-37BD-4122-9882-97EF4FC4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A658-1ACB-4BA7-B697-EAE07711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1987-33CD-4B1E-837B-0C539427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08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7B7E-F8DD-483C-A844-42974DFD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FCEFA-D4D6-487A-9CBA-5291DA6FD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DF1F-4BF8-438B-9531-1ECA2A14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451B9-C1A1-47FB-A9F8-B2D4DF8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85B90-5124-4A79-A0BA-ACC92156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A658-CEFC-4FDD-B022-F0264026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3B26-AAC2-4D77-9E3E-212B61943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F415-3E1E-4E4A-8B5C-E3D95AA0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C65B-8022-47EF-97CF-1DF7AB5A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83633-5EDA-43CB-AC34-D340A011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5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0196-0051-42A2-A85C-62DD2656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4DA6-BE14-4D9A-9D3A-FD7F3A5A8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F2E8E-0B81-4525-B418-02849C0B6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299AE-29AE-4CEB-91FD-C966C450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E2CCC-343B-42CF-A421-2551944A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07B29-4559-427B-8F99-706E5A9F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23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FAC2-93BB-4881-8BFE-E13BFBFB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9A7C2-E72B-48AD-9EE5-D0B45E52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532EB-464A-405A-AAB2-A4E908484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187D0-5332-4BEE-A9AC-D6FB43DDF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B3B1A-93F5-4375-B9F5-8DE732B97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BDEB8-962F-41CF-8A04-4FA2FEB9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68CDF-C35D-408D-A372-AECFD8A3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9B66C-9EE8-4D14-8286-D1CFB09E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91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115F-1BF6-4C45-BBE5-1993ABAB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A9385-27AA-4924-87AA-EA2D1369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A0520-AB8B-45B8-944C-EBCD893D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0DE5A-DE43-48C0-A9A2-53003FFF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FAC2-93BB-4881-8BFE-E13BFBFB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9A7C2-E72B-48AD-9EE5-D0B45E52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532EB-464A-405A-AAB2-A4E908484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187D0-5332-4BEE-A9AC-D6FB43DDF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B3B1A-93F5-4375-B9F5-8DE732B97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BDEB8-962F-41CF-8A04-4FA2FEB9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68CDF-C35D-408D-A372-AECFD8A3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9B66C-9EE8-4D14-8286-D1CFB09E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22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443D2-7CF4-4C71-B82F-7F407C4E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5B383-402E-4F81-8681-7F4DAE5B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F366-E84C-4069-8352-0FB8A357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8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4930-059B-4BF2-96F8-A5890D34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62CA-AFD1-42F1-A03A-06D30F43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D2EA7-D202-428C-80C1-2FFA74DC2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B8178-ECD2-464B-B163-ADE4B900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D4EFF-1204-4B38-A888-01DE159B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D81CA-8340-4A3A-8F41-3C7E7985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37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B339-CCD2-4DF9-9763-D63F9726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2D018-67FC-4532-B0EE-41309F846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610A4-E587-4224-89C7-D5709C2AD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E8494-6BFC-427F-83A6-4EEA25BA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AA1FA-CE83-42C7-8983-885B1550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CF301-3D85-4673-924B-2CF29429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2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F53A-82E1-49E7-BBDC-58D2E205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58229-55BD-4AC7-9DEA-E14758AD9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A8D25-2DF5-4F47-96BC-46AA24B1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E3972-2033-49AD-B23E-28FDDCB7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5029-F5EA-41B4-8259-AF249938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4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60ABE-6973-40FA-9707-9EE7F8058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5853C-1673-4E64-B161-157B8ADB6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1DC0-49DE-49C6-98F2-A9AD412C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5A1AC-3A36-4DBD-8DE4-DCAF8023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83DF-4E96-4468-A61A-CCC52E2B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115F-1BF6-4C45-BBE5-1993ABAB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A9385-27AA-4924-87AA-EA2D1369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A0520-AB8B-45B8-944C-EBCD893D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0DE5A-DE43-48C0-A9A2-53003FFF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443D2-7CF4-4C71-B82F-7F407C4E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5B383-402E-4F81-8681-7F4DAE5B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F366-E84C-4069-8352-0FB8A357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4930-059B-4BF2-96F8-A5890D34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62CA-AFD1-42F1-A03A-06D30F43D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D2EA7-D202-428C-80C1-2FFA74DC2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B8178-ECD2-464B-B163-ADE4B900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D4EFF-1204-4B38-A888-01DE159B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D81CA-8340-4A3A-8F41-3C7E7985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4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B339-CCD2-4DF9-9763-D63F9726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2D018-67FC-4532-B0EE-41309F846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610A4-E587-4224-89C7-D5709C2AD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E8494-6BFC-427F-83A6-4EEA25BA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AA1FA-CE83-42C7-8983-885B1550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CF301-3D85-4673-924B-2CF29429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0BEEA-B39F-49D5-B194-22ADCB1C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F9205-FB9C-4210-99C8-AE6492850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2665B-C5C7-4FFE-BA31-DD4D667FC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FD359-4213-401E-A027-B19CB61AB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91F4-6C89-43EE-B902-555DCF798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2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7130"/>
            <a:ext cx="10972800" cy="362119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2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6B209-F621-4A5F-8687-CBCAF628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EC881-D5EA-4B0A-BECD-083EE7F07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C9D37-74E8-406B-97F7-235A2EBFE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F4B53-B5DC-468E-B6D2-CF4FD9A7BCE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B53C-B9F5-4EB4-8F86-381EF55E6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3E6E-3A53-4A09-86D6-5177F399A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6DCE-1252-4E77-AEA6-759E881FE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2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0BEEA-B39F-49D5-B194-22ADCB1C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F9205-FB9C-4210-99C8-AE6492850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2665B-C5C7-4FFE-BA31-DD4D667FC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A2EC-D56B-447E-9B30-2BE61F642D7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FD359-4213-401E-A027-B19CB61AB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91F4-6C89-43EE-B902-555DCF798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1CE3-E83F-4ECF-967A-F8998DA8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8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3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395A86-2479-4EC0-BA1D-355BBB198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050" y="0"/>
            <a:ext cx="12192000" cy="6860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EC92B9-0E7E-43E7-A695-3635160139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0" y="169117"/>
            <a:ext cx="5009242" cy="15719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A64984-07AC-4EDB-BC03-59BC0BD89978}"/>
              </a:ext>
            </a:extLst>
          </p:cNvPr>
          <p:cNvSpPr txBox="1"/>
          <p:nvPr/>
        </p:nvSpPr>
        <p:spPr>
          <a:xfrm>
            <a:off x="126101" y="2020655"/>
            <a:ext cx="488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Merriweather" panose="02000000000000000000" pitchFamily="2" charset="0"/>
              </a:rPr>
              <a:t>Hannah Pingree, Director &amp;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Next LT Pro" panose="020B0504020202020204" pitchFamily="34" charset="0"/>
                <a:cs typeface="Merriweather" panose="02000000000000000000" pitchFamily="2" charset="0"/>
              </a:rPr>
              <a:t>Co-Chair, Maine Climate Council</a:t>
            </a:r>
          </a:p>
        </p:txBody>
      </p:sp>
    </p:spTree>
    <p:extLst>
      <p:ext uri="{BB962C8B-B14F-4D97-AF65-F5344CB8AC3E}">
        <p14:creationId xmlns:p14="http://schemas.microsoft.com/office/powerpoint/2010/main" val="272042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295B-A214-439A-88F0-A65CBCBA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646" y="4611220"/>
            <a:ext cx="12196838" cy="1500302"/>
          </a:xfrm>
        </p:spPr>
        <p:txBody>
          <a:bodyPr>
            <a:noAutofit/>
          </a:bodyPr>
          <a:lstStyle/>
          <a:p>
            <a:pPr algn="ctr"/>
            <a:r>
              <a:rPr lang="en-US" sz="2800" b="1">
                <a:solidFill>
                  <a:srgbClr val="25408F"/>
                </a:solidFill>
                <a:latin typeface="Avenir Next LT Pro"/>
                <a:ea typeface="+mj-lt"/>
                <a:cs typeface="+mj-lt"/>
              </a:rPr>
              <a:t>In Maine, most greenhouse emissions come from transportation, followed by residential, commercial and industrial sources. Finding ways to reduce them is a key goal of the Climate Council.</a:t>
            </a:r>
            <a:endParaRPr lang="en-US" sz="3600">
              <a:latin typeface="Avenir Next LT Pro"/>
              <a:ea typeface="+mj-lt"/>
              <a:cs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2DBDE-847D-44ED-BAD8-97E089C5B249}"/>
              </a:ext>
            </a:extLst>
          </p:cNvPr>
          <p:cNvSpPr txBox="1"/>
          <p:nvPr/>
        </p:nvSpPr>
        <p:spPr>
          <a:xfrm>
            <a:off x="838200" y="4368799"/>
            <a:ext cx="1051560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olidFill>
                  <a:srgbClr val="4477C9"/>
                </a:solidFill>
                <a:latin typeface="Avenir Next LT Pro Light" panose="020B0304020202020204" pitchFamily="34" charset="0"/>
              </a:rPr>
              <a:t>Data source: Maine Department of Environmental Protection 8</a:t>
            </a:r>
            <a:r>
              <a:rPr lang="en-US" sz="1200" baseline="30000">
                <a:solidFill>
                  <a:srgbClr val="4477C9"/>
                </a:solidFill>
                <a:latin typeface="Avenir Next LT Pro Light" panose="020B0304020202020204" pitchFamily="34" charset="0"/>
              </a:rPr>
              <a:t>th</a:t>
            </a:r>
            <a:r>
              <a:rPr lang="en-US" sz="1200">
                <a:solidFill>
                  <a:srgbClr val="4477C9"/>
                </a:solidFill>
                <a:latin typeface="Avenir Next LT Pro Light" panose="020B0304020202020204" pitchFamily="34" charset="0"/>
              </a:rPr>
              <a:t> Biennial Greenhouse Gas Emissions Report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8EB810-70D2-4B52-9318-C38F2BAACAAF}"/>
              </a:ext>
            </a:extLst>
          </p:cNvPr>
          <p:cNvSpPr txBox="1"/>
          <p:nvPr/>
        </p:nvSpPr>
        <p:spPr>
          <a:xfrm>
            <a:off x="3182179" y="6197030"/>
            <a:ext cx="610777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Avenir Next LT Pro"/>
              </a:rPr>
              <a:t>climatecouncil.maine.gov</a:t>
            </a:r>
            <a:r>
              <a:rPr lang="en-US" sz="3600">
                <a:solidFill>
                  <a:schemeClr val="accent1"/>
                </a:solidFill>
                <a:latin typeface="Avenir Next LT Pro"/>
              </a:rPr>
              <a:t> </a:t>
            </a:r>
            <a:endParaRPr lang="en-US" sz="3600">
              <a:solidFill>
                <a:schemeClr val="accent1"/>
              </a:solidFill>
              <a:ea typeface="+mn-lt"/>
              <a:cs typeface="+mn-lt"/>
            </a:endParaRPr>
          </a:p>
          <a:p>
            <a:pPr algn="ctr"/>
            <a:endParaRPr lang="en-US" sz="1400">
              <a:solidFill>
                <a:srgbClr val="4477C9"/>
              </a:solidFill>
              <a:latin typeface="Zeitung Pro" panose="020B05030400000800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7BF0B8-5359-44D3-B39D-2ACCC0962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598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B1EDDE-495A-4188-88F3-95DDD07AC186}"/>
              </a:ext>
            </a:extLst>
          </p:cNvPr>
          <p:cNvCxnSpPr>
            <a:cxnSpLocks/>
          </p:cNvCxnSpPr>
          <p:nvPr/>
        </p:nvCxnSpPr>
        <p:spPr>
          <a:xfrm flipV="1">
            <a:off x="6236068" y="2646038"/>
            <a:ext cx="1389473" cy="1185971"/>
          </a:xfrm>
          <a:prstGeom prst="line">
            <a:avLst/>
          </a:prstGeom>
          <a:ln>
            <a:solidFill>
              <a:srgbClr val="F5B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122527-119E-41F6-8B4A-C8570FBD10A7}"/>
              </a:ext>
            </a:extLst>
          </p:cNvPr>
          <p:cNvCxnSpPr>
            <a:cxnSpLocks/>
          </p:cNvCxnSpPr>
          <p:nvPr/>
        </p:nvCxnSpPr>
        <p:spPr>
          <a:xfrm flipV="1">
            <a:off x="8161092" y="2646038"/>
            <a:ext cx="1389473" cy="1185971"/>
          </a:xfrm>
          <a:prstGeom prst="line">
            <a:avLst/>
          </a:prstGeom>
          <a:ln>
            <a:solidFill>
              <a:srgbClr val="F5B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A6327D-4B42-40B4-860B-EDDC8CD1196B}"/>
              </a:ext>
            </a:extLst>
          </p:cNvPr>
          <p:cNvCxnSpPr>
            <a:cxnSpLocks/>
          </p:cNvCxnSpPr>
          <p:nvPr/>
        </p:nvCxnSpPr>
        <p:spPr>
          <a:xfrm flipV="1">
            <a:off x="9896326" y="2340077"/>
            <a:ext cx="1457474" cy="1491933"/>
          </a:xfrm>
          <a:prstGeom prst="line">
            <a:avLst/>
          </a:prstGeom>
          <a:ln>
            <a:solidFill>
              <a:srgbClr val="F5B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06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297342-9899-4A86-89F1-1CB04811BD99}"/>
              </a:ext>
            </a:extLst>
          </p:cNvPr>
          <p:cNvSpPr txBox="1"/>
          <p:nvPr/>
        </p:nvSpPr>
        <p:spPr>
          <a:xfrm>
            <a:off x="0" y="3421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eitung Micro Pro Extrabold" panose="020B0903040000080004" pitchFamily="34" charset="0"/>
                <a:ea typeface="+mn-ea"/>
                <a:cs typeface="+mn-cs"/>
              </a:rPr>
              <a:t>Climate Council Guiding Principles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eitung Micro Pro Extrabold" panose="020B09030400000800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CA629-2AD8-4FE3-8FB3-1D3C0F316CE2}"/>
              </a:ext>
            </a:extLst>
          </p:cNvPr>
          <p:cNvSpPr txBox="1"/>
          <p:nvPr/>
        </p:nvSpPr>
        <p:spPr>
          <a:xfrm>
            <a:off x="1355501" y="1920895"/>
            <a:ext cx="10150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IMPROVE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the resilience of Maine’s communities, people, and industries to climate impacts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PRIORITIZE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the welfare of Maine citizens—especially the most vulnerable communities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FOSTER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the value of the State’s natural resources and natural resource industries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ENCOURAGE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diversity, inclusion and equity of all Maine communities and people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UTILIZE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the most recent scientific and technical information and measure progress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4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47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E0C635C-BC97-49E3-A723-8291D3597F9C}"/>
              </a:ext>
            </a:extLst>
          </p:cNvPr>
          <p:cNvSpPr txBox="1">
            <a:spLocks/>
          </p:cNvSpPr>
          <p:nvPr/>
        </p:nvSpPr>
        <p:spPr>
          <a:xfrm>
            <a:off x="711590" y="1628676"/>
            <a:ext cx="11358490" cy="48565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81AEE2-989E-4AB9-9F3D-8EA621BF59AF}"/>
              </a:ext>
            </a:extLst>
          </p:cNvPr>
          <p:cNvSpPr txBox="1">
            <a:spLocks/>
          </p:cNvSpPr>
          <p:nvPr/>
        </p:nvSpPr>
        <p:spPr>
          <a:xfrm>
            <a:off x="863990" y="1781076"/>
            <a:ext cx="11358490" cy="48565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D3CE319-C6DE-4C39-8FE4-883D2AF8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spc="-30">
                <a:solidFill>
                  <a:prstClr val="white"/>
                </a:solidFill>
                <a:latin typeface="Avenir Next LT Pro" panose="020B0504020202020204" pitchFamily="34" charset="0"/>
              </a:rPr>
              <a:t>Maine Climate Council Goals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96ADB1-BD2D-413D-91A6-C0A265DEB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US">
                <a:solidFill>
                  <a:prstClr val="white"/>
                </a:solidFill>
                <a:latin typeface="Avenir Next LT Pro" panose="020B0504020202020204" pitchFamily="34" charset="0"/>
              </a:rPr>
              <a:t>Goal 1: Create jobs and economic opportunity 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>
                <a:solidFill>
                  <a:prstClr val="white"/>
                </a:solidFill>
                <a:latin typeface="Avenir Next LT Pro" panose="020B0504020202020204" pitchFamily="34" charset="0"/>
              </a:rPr>
              <a:t>Goal 2: Reduce Maine's greenhouse gas emissions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>
                <a:solidFill>
                  <a:prstClr val="white"/>
                </a:solidFill>
                <a:latin typeface="Avenir Next LT Pro" panose="020B0504020202020204" pitchFamily="34" charset="0"/>
              </a:rPr>
              <a:t>Goal 3: Prepare Maine residents, businesses and communities for climate change impacts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>
                <a:solidFill>
                  <a:prstClr val="white"/>
                </a:solidFill>
                <a:latin typeface="Avenir Next LT Pro" panose="020B0504020202020204" pitchFamily="34" charset="0"/>
              </a:rPr>
              <a:t>Goal 4: Ensure that Maine’s climate strategies are equitable</a:t>
            </a:r>
            <a:r>
              <a:rPr lang="en-US" b="1"/>
              <a:t>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54B0D-3490-45D9-92D9-2D7269416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C4AA4DA-0376-481D-A5F8-76883F2AB0B5}"/>
              </a:ext>
            </a:extLst>
          </p:cNvPr>
          <p:cNvSpPr/>
          <p:nvPr/>
        </p:nvSpPr>
        <p:spPr>
          <a:xfrm>
            <a:off x="8618561" y="2367887"/>
            <a:ext cx="648269" cy="648269"/>
          </a:xfrm>
          <a:prstGeom prst="ellipse">
            <a:avLst/>
          </a:prstGeom>
          <a:noFill/>
          <a:ln w="57150">
            <a:solidFill>
              <a:srgbClr val="F5B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BF7799-3201-478E-9642-FD5C017BAE36}"/>
              </a:ext>
            </a:extLst>
          </p:cNvPr>
          <p:cNvSpPr txBox="1"/>
          <p:nvPr/>
        </p:nvSpPr>
        <p:spPr>
          <a:xfrm>
            <a:off x="0" y="3421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Zeitung Micro Pro Extrabold" panose="020B0903040000080004" pitchFamily="34" charset="0"/>
                <a:ea typeface="+mn-ea"/>
                <a:cs typeface="+mn-cs"/>
              </a:rPr>
              <a:t>Maine Climate Council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DDAC0-633A-4CF3-92AE-7245BD129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3769" y="1623750"/>
            <a:ext cx="3634532" cy="47143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5E1D0D-7F0E-4348-8EFF-3C6A708D6B8C}"/>
              </a:ext>
            </a:extLst>
          </p:cNvPr>
          <p:cNvGrpSpPr/>
          <p:nvPr/>
        </p:nvGrpSpPr>
        <p:grpSpPr>
          <a:xfrm>
            <a:off x="6633700" y="1629097"/>
            <a:ext cx="4661679" cy="4708981"/>
            <a:chOff x="6719226" y="2008737"/>
            <a:chExt cx="5257800" cy="47089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5EB614-918F-4392-96BE-E3AB7E69B53A}"/>
                </a:ext>
              </a:extLst>
            </p:cNvPr>
            <p:cNvSpPr txBox="1"/>
            <p:nvPr/>
          </p:nvSpPr>
          <p:spPr>
            <a:xfrm>
              <a:off x="6719226" y="2008737"/>
              <a:ext cx="5257800" cy="4708981"/>
            </a:xfrm>
            <a:prstGeom prst="rect">
              <a:avLst/>
            </a:prstGeom>
            <a:noFill/>
            <a:ln w="19050">
              <a:solidFill>
                <a:srgbClr val="041E9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0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  <a:p>
              <a:pPr algn="ctr"/>
              <a:endParaRPr lang="en-US" sz="20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  <a:p>
              <a:pPr algn="ctr"/>
              <a:endParaRPr lang="en-US" sz="20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The STS recommends that the Maine Climate Council consider </a:t>
              </a:r>
              <a:r>
                <a:rPr lang="en-US" sz="2000" b="1" i="1">
                  <a:solidFill>
                    <a:schemeClr val="bg1"/>
                  </a:solidFill>
                  <a:latin typeface="Avenir Next LT Pro" panose="020B0504020202020204" pitchFamily="34" charset="0"/>
                </a:rPr>
                <a:t>committing to manage</a:t>
              </a:r>
              <a:r>
                <a:rPr lang="en-US" sz="2000" b="1">
                  <a:solidFill>
                    <a:schemeClr val="bg1"/>
                  </a:solidFill>
                  <a:latin typeface="Avenir Next LT Pro" panose="020B0504020202020204" pitchFamily="34" charset="0"/>
                </a:rPr>
                <a:t> for 1.5 feet of relative sea level rise by 2050, </a:t>
              </a:r>
              <a:r>
                <a:rPr lang="en-US" sz="2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and</a:t>
              </a:r>
              <a:r>
                <a:rPr lang="en-US" sz="2000" b="1">
                  <a:solidFill>
                    <a:schemeClr val="bg1"/>
                  </a:solidFill>
                  <a:latin typeface="Avenir Next LT Pro" panose="020B0504020202020204" pitchFamily="34" charset="0"/>
                </a:rPr>
                <a:t> 3.9 feet of sea level rise by the year 2100.  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Additionally, the STS recommends that the Climate Council consider </a:t>
              </a:r>
              <a:r>
                <a:rPr lang="en-US" sz="2000" b="1" i="1">
                  <a:solidFill>
                    <a:schemeClr val="bg1"/>
                  </a:solidFill>
                  <a:latin typeface="Avenir Next LT Pro" panose="020B0504020202020204" pitchFamily="34" charset="0"/>
                </a:rPr>
                <a:t>preparing to manage</a:t>
              </a:r>
              <a:r>
                <a:rPr lang="en-US" sz="2000" b="1">
                  <a:solidFill>
                    <a:schemeClr val="bg1"/>
                  </a:solidFill>
                  <a:latin typeface="Avenir Next LT Pro" panose="020B0504020202020204" pitchFamily="34" charset="0"/>
                </a:rPr>
                <a:t> for 3.0 feet of relative sea level rise by 2050, </a:t>
              </a:r>
              <a:r>
                <a:rPr lang="en-US" sz="2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and</a:t>
              </a:r>
              <a:r>
                <a:rPr lang="en-US" sz="2000" b="1">
                  <a:solidFill>
                    <a:schemeClr val="bg1"/>
                  </a:solidFill>
                  <a:latin typeface="Avenir Next LT Pro" panose="020B0504020202020204" pitchFamily="34" charset="0"/>
                </a:rPr>
                <a:t> 8.8 feet of sea level rise by the year 2100. </a:t>
              </a:r>
            </a:p>
            <a:p>
              <a:pPr algn="ctr"/>
              <a:endParaRPr lang="en-US" sz="20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pic>
          <p:nvPicPr>
            <p:cNvPr id="6" name="Graphic 5" descr="Wave">
              <a:extLst>
                <a:ext uri="{FF2B5EF4-FFF2-40B4-BE49-F238E27FC236}">
                  <a16:creationId xmlns:a16="http://schemas.microsoft.com/office/drawing/2014/main" id="{97F6F968-BB2E-4311-B653-D1E73D744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0926" y="208632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58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BF7799-3201-478E-9642-FD5C017BAE36}"/>
              </a:ext>
            </a:extLst>
          </p:cNvPr>
          <p:cNvSpPr txBox="1"/>
          <p:nvPr/>
        </p:nvSpPr>
        <p:spPr>
          <a:xfrm>
            <a:off x="0" y="3421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eitung Micro Pro Extrabold" panose="020B0903040000080004" pitchFamily="34" charset="0"/>
                <a:ea typeface="+mn-ea"/>
                <a:cs typeface="+mn-cs"/>
              </a:rPr>
              <a:t>Maine Climate Council Reports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3F605287-1077-4310-870E-A81F993A8DFA}"/>
              </a:ext>
            </a:extLst>
          </p:cNvPr>
          <p:cNvSpPr txBox="1">
            <a:spLocks/>
          </p:cNvSpPr>
          <p:nvPr/>
        </p:nvSpPr>
        <p:spPr>
          <a:xfrm>
            <a:off x="559190" y="1473284"/>
            <a:ext cx="6471574" cy="776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spc="-30">
                <a:solidFill>
                  <a:prstClr val="white"/>
                </a:solidFill>
                <a:latin typeface="Avenir Next LT Pro" panose="020B0504020202020204" pitchFamily="34" charset="0"/>
              </a:rPr>
              <a:t>Cost-Benefit Analysis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3B17A984-71FC-4477-960B-717D227BE943}"/>
              </a:ext>
            </a:extLst>
          </p:cNvPr>
          <p:cNvSpPr txBox="1">
            <a:spLocks/>
          </p:cNvSpPr>
          <p:nvPr/>
        </p:nvSpPr>
        <p:spPr>
          <a:xfrm>
            <a:off x="559190" y="2125160"/>
            <a:ext cx="6651079" cy="451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latin typeface="Avenir Next LT Pro" panose="020B0504020202020204" pitchFamily="34" charset="0"/>
              </a:rPr>
              <a:t>Volume 1: Vulnerability Mapping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latin typeface="Avenir Next LT Pro" panose="020B0504020202020204" pitchFamily="34" charset="0"/>
              </a:rPr>
              <a:t>Volume 2: Cost of Doing Nothing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latin typeface="Avenir Next LT Pro" panose="020B0504020202020204" pitchFamily="34" charset="0"/>
              </a:rPr>
              <a:t>Volume 3: Greenhouse Gas Modeling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latin typeface="Avenir Next LT Pro" panose="020B0504020202020204" pitchFamily="34" charset="0"/>
              </a:rPr>
              <a:t>Volume 4: Economic Analysis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prstClr val="white"/>
              </a:solidFill>
              <a:latin typeface="Avenir Next LT Pro" panose="020B0504020202020204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Equity Assessment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Avenir Next LT Pro" panose="020B0504020202020204" pitchFamily="34" charset="0"/>
              </a:rPr>
              <a:t>And Still Coming: </a:t>
            </a:r>
            <a:r>
              <a:rPr lang="en-US" dirty="0">
                <a:solidFill>
                  <a:prstClr val="white"/>
                </a:solidFill>
                <a:latin typeface="Avenir Next LT Pro" panose="020B0504020202020204" pitchFamily="34" charset="0"/>
              </a:rPr>
              <a:t>Clean Energy Economy Report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A75AA-4519-4624-8EEC-3E5D6418E2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601" y="1473284"/>
            <a:ext cx="399266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AA0A8D0-6696-4BF9-81DD-7A5394F6A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55606"/>
              </p:ext>
            </p:extLst>
          </p:nvPr>
        </p:nvGraphicFramePr>
        <p:xfrm>
          <a:off x="670307" y="1095718"/>
          <a:ext cx="1085138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128">
                  <a:extLst>
                    <a:ext uri="{9D8B030D-6E8A-4147-A177-3AD203B41FA5}">
                      <a16:colId xmlns:a16="http://schemas.microsoft.com/office/drawing/2014/main" val="3109224998"/>
                    </a:ext>
                  </a:extLst>
                </a:gridCol>
                <a:gridCol w="3617128">
                  <a:extLst>
                    <a:ext uri="{9D8B030D-6E8A-4147-A177-3AD203B41FA5}">
                      <a16:colId xmlns:a16="http://schemas.microsoft.com/office/drawing/2014/main" val="830551616"/>
                    </a:ext>
                  </a:extLst>
                </a:gridCol>
                <a:gridCol w="3617128">
                  <a:extLst>
                    <a:ext uri="{9D8B030D-6E8A-4147-A177-3AD203B41FA5}">
                      <a16:colId xmlns:a16="http://schemas.microsoft.com/office/drawing/2014/main" val="1204925233"/>
                    </a:ext>
                  </a:extLst>
                </a:gridCol>
              </a:tblGrid>
              <a:tr h="309388">
                <a:tc>
                  <a:txBody>
                    <a:bodyPr/>
                    <a:lstStyle/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rgbClr val="2B3F88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85190"/>
                  </a:ext>
                </a:extLst>
              </a:tr>
              <a:tr h="573111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</a:rPr>
                        <a:t>Bring the Future of </a:t>
                      </a:r>
                    </a:p>
                    <a:p>
                      <a:pPr algn="ctr"/>
                      <a:r>
                        <a:rPr lang="en-US" b="1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</a:rPr>
                        <a:t>Transportation to Maine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>
                        <a:solidFill>
                          <a:srgbClr val="2B3F88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</a:rPr>
                        <a:t>Modernize Maine's Buildings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</a:rPr>
                        <a:t>Reduce Carbon Emissions in Maine’s Energy and Industrial Sectors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50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Increase electric vehicle use</a:t>
                      </a:r>
                    </a:p>
                    <a:p>
                      <a:pPr lvl="0"/>
                      <a:endParaRPr lang="en-US" sz="1500" kern="12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Reduce emissions from current gas and diesel engines</a:t>
                      </a:r>
                    </a:p>
                    <a:p>
                      <a:pPr lvl="0"/>
                      <a:endParaRPr lang="en-US" sz="1500" kern="12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Reduce Vehicle Miles Traveled (VMT)</a:t>
                      </a:r>
                    </a:p>
                    <a:p>
                      <a:pPr lvl="0"/>
                      <a:endParaRPr lang="en-US" sz="1500" kern="12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Explore funding options for transportation needs &amp; emissions reductions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5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</a:rPr>
                        <a:t>Improve the design and construction of new buildings and improve the efficiency of existing buildings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5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</a:rPr>
                        <a:t>Promote climate-friendly building products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5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</a:rPr>
                        <a:t>Transition to cleaner heating and cooling systems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5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</a:rPr>
                        <a:t>Institute a Renewable Fuel Standard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5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</a:rPr>
                        <a:t>“Lead by Example” at state and local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kern="12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Ensure adequate affordable clean energy supply</a:t>
                      </a:r>
                    </a:p>
                    <a:p>
                      <a:pPr lvl="0"/>
                      <a:endParaRPr lang="en-US" sz="1500" kern="12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kern="12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Initiate a stakeholder process to modernize Maine’s electric grid</a:t>
                      </a:r>
                    </a:p>
                    <a:p>
                      <a:pPr lvl="0"/>
                      <a:endParaRPr lang="en-US" sz="1500" kern="12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kern="12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Accelerate the decarbonization of industrial use and processes</a:t>
                      </a:r>
                    </a:p>
                    <a:p>
                      <a:pPr lvl="0"/>
                      <a:endParaRPr lang="en-US" sz="1500" kern="12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kern="12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Encourage highly efficient Combined Heat and Power facilities</a:t>
                      </a:r>
                    </a:p>
                    <a:p>
                      <a:pPr lvl="0"/>
                      <a:endParaRPr lang="en-US" sz="1500" kern="12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kern="12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Develop financing options to meet clean energy and emission reduction targets</a:t>
                      </a:r>
                      <a:endParaRPr lang="en-US" sz="1600" kern="12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26743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E89D6A09-574C-47D2-914D-601B246705AC}"/>
              </a:ext>
            </a:extLst>
          </p:cNvPr>
          <p:cNvGrpSpPr>
            <a:grpSpLocks noChangeAspect="1"/>
          </p:cNvGrpSpPr>
          <p:nvPr/>
        </p:nvGrpSpPr>
        <p:grpSpPr>
          <a:xfrm>
            <a:off x="5702511" y="1310649"/>
            <a:ext cx="786977" cy="786977"/>
            <a:chOff x="267813" y="266683"/>
            <a:chExt cx="833378" cy="83337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F2EFB1-7E64-404F-A41D-EAD2A5520A93}"/>
                </a:ext>
              </a:extLst>
            </p:cNvPr>
            <p:cNvSpPr/>
            <p:nvPr/>
          </p:nvSpPr>
          <p:spPr>
            <a:xfrm>
              <a:off x="267813" y="266683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0493A17-1AB0-44FE-BF2B-E279AC1F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3039" y="416672"/>
              <a:ext cx="542925" cy="533400"/>
            </a:xfrm>
            <a:prstGeom prst="rect">
              <a:avLst/>
            </a:prstGeom>
          </p:spPr>
        </p:pic>
      </p:grpSp>
      <p:sp>
        <p:nvSpPr>
          <p:cNvPr id="15" name="Google Shape;184;p14">
            <a:extLst>
              <a:ext uri="{FF2B5EF4-FFF2-40B4-BE49-F238E27FC236}">
                <a16:creationId xmlns:a16="http://schemas.microsoft.com/office/drawing/2014/main" id="{B12BA5C5-FA06-409B-ACE4-DFBCA1636688}"/>
              </a:ext>
            </a:extLst>
          </p:cNvPr>
          <p:cNvSpPr txBox="1"/>
          <p:nvPr/>
        </p:nvSpPr>
        <p:spPr>
          <a:xfrm>
            <a:off x="670307" y="339192"/>
            <a:ext cx="10851384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Reduce Maine’s Greenhouse Gas Emissions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2B3F8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  <a:sym typeface="Merriweather Black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D73CB3-52C3-4C69-9C7A-5ECE1A86C703}"/>
              </a:ext>
            </a:extLst>
          </p:cNvPr>
          <p:cNvGrpSpPr>
            <a:grpSpLocks noChangeAspect="1"/>
          </p:cNvGrpSpPr>
          <p:nvPr/>
        </p:nvGrpSpPr>
        <p:grpSpPr>
          <a:xfrm>
            <a:off x="2108394" y="1310648"/>
            <a:ext cx="786977" cy="786977"/>
            <a:chOff x="267813" y="266683"/>
            <a:chExt cx="833378" cy="83337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7965B7-D7BD-41B4-BE98-EB0208560FC6}"/>
                </a:ext>
              </a:extLst>
            </p:cNvPr>
            <p:cNvSpPr/>
            <p:nvPr/>
          </p:nvSpPr>
          <p:spPr>
            <a:xfrm>
              <a:off x="267813" y="266683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335AE10-EE99-4B24-9AAB-8E5FA2350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5427" y="373809"/>
              <a:ext cx="438150" cy="61912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C3112-754A-4C88-A483-9A48B3EC8EC4}"/>
              </a:ext>
            </a:extLst>
          </p:cNvPr>
          <p:cNvGrpSpPr>
            <a:grpSpLocks noChangeAspect="1"/>
          </p:cNvGrpSpPr>
          <p:nvPr/>
        </p:nvGrpSpPr>
        <p:grpSpPr>
          <a:xfrm>
            <a:off x="9296629" y="1310649"/>
            <a:ext cx="786977" cy="786977"/>
            <a:chOff x="267813" y="266683"/>
            <a:chExt cx="833378" cy="83337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5DBF86-06DC-4CC6-86A2-9952DB1E5A22}"/>
                </a:ext>
              </a:extLst>
            </p:cNvPr>
            <p:cNvSpPr/>
            <p:nvPr/>
          </p:nvSpPr>
          <p:spPr>
            <a:xfrm>
              <a:off x="267813" y="266683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109793E-8ECB-408F-B08D-8E07B56F8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3514" y="369047"/>
              <a:ext cx="561975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83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4EF9A6-A1AF-4186-8D7C-CC6A784790C8}"/>
              </a:ext>
            </a:extLst>
          </p:cNvPr>
          <p:cNvSpPr txBox="1">
            <a:spLocks/>
          </p:cNvSpPr>
          <p:nvPr/>
        </p:nvSpPr>
        <p:spPr>
          <a:xfrm>
            <a:off x="0" y="110860"/>
            <a:ext cx="12180849" cy="669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5408F"/>
                </a:solidFill>
                <a:latin typeface="Avenir Next LT Pro"/>
                <a:ea typeface="+mj-lt"/>
                <a:cs typeface="+mj-lt"/>
              </a:rPr>
              <a:t>Potential Decarbonization Policies and Future Maine Emissions</a:t>
            </a:r>
            <a:endParaRPr lang="en-US" sz="3600" dirty="0">
              <a:latin typeface="Avenir Next LT Pro"/>
              <a:ea typeface="+mj-lt"/>
              <a:cs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E0F83-C28F-470B-8DFA-83D43BB55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54" y="936637"/>
            <a:ext cx="4800851" cy="5251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E9F52-BBCB-4894-97E0-32469CF23C44}"/>
              </a:ext>
            </a:extLst>
          </p:cNvPr>
          <p:cNvSpPr txBox="1"/>
          <p:nvPr/>
        </p:nvSpPr>
        <p:spPr>
          <a:xfrm>
            <a:off x="574035" y="6285475"/>
            <a:ext cx="436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5408F"/>
                </a:solidFill>
                <a:latin typeface="Avenir Next LT Pro Light" panose="020B0304020202020204" pitchFamily="34" charset="0"/>
              </a:rPr>
              <a:t>Modeled future greenhouse gas emissions from Maine’s various sectors and statutory goals (dashed line).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F5C566BD-6996-4917-9886-7DAEDBF5EA1F}"/>
              </a:ext>
            </a:extLst>
          </p:cNvPr>
          <p:cNvSpPr txBox="1">
            <a:spLocks/>
          </p:cNvSpPr>
          <p:nvPr/>
        </p:nvSpPr>
        <p:spPr>
          <a:xfrm>
            <a:off x="5787376" y="1000395"/>
            <a:ext cx="5379097" cy="4857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D39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Emissions are projected to decline through 2050</a:t>
            </a:r>
          </a:p>
          <a:p>
            <a:pPr marL="171450" marR="0" lvl="0" indent="-17145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D39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Total emissions in 2050 are 7.3 million metric tons, which is 3 million metric tons above the 2050 target</a:t>
            </a:r>
          </a:p>
          <a:p>
            <a:pPr marL="171450" marR="0" lvl="0" indent="-17145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D39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By 2050, the largest remaining sources of emissions are the industrial and other sectors, which were not modeled in depth</a:t>
            </a:r>
          </a:p>
          <a:p>
            <a:pPr marL="5143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D399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Air travel makes up a large portion of remaining transportation emissions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9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4" descr="ocean-water-abstract-background-D4DZB3S.jpg"/>
          <p:cNvPicPr preferRelativeResize="0"/>
          <p:nvPr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AA0A8D0-6696-4BF9-81DD-7A5394F6A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0682"/>
              </p:ext>
            </p:extLst>
          </p:nvPr>
        </p:nvGraphicFramePr>
        <p:xfrm>
          <a:off x="670307" y="1059142"/>
          <a:ext cx="1085138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128">
                  <a:extLst>
                    <a:ext uri="{9D8B030D-6E8A-4147-A177-3AD203B41FA5}">
                      <a16:colId xmlns:a16="http://schemas.microsoft.com/office/drawing/2014/main" val="3109224998"/>
                    </a:ext>
                  </a:extLst>
                </a:gridCol>
                <a:gridCol w="3617128">
                  <a:extLst>
                    <a:ext uri="{9D8B030D-6E8A-4147-A177-3AD203B41FA5}">
                      <a16:colId xmlns:a16="http://schemas.microsoft.com/office/drawing/2014/main" val="830551616"/>
                    </a:ext>
                  </a:extLst>
                </a:gridCol>
                <a:gridCol w="3617128">
                  <a:extLst>
                    <a:ext uri="{9D8B030D-6E8A-4147-A177-3AD203B41FA5}">
                      <a16:colId xmlns:a16="http://schemas.microsoft.com/office/drawing/2014/main" val="1204925233"/>
                    </a:ext>
                  </a:extLst>
                </a:gridCol>
              </a:tblGrid>
              <a:tr h="309388">
                <a:tc>
                  <a:txBody>
                    <a:bodyPr/>
                    <a:lstStyle/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rgbClr val="2B3F88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85190"/>
                  </a:ext>
                </a:extLst>
              </a:tr>
              <a:tr h="803273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25408F"/>
                          </a:solidFill>
                          <a:latin typeface="Avenir Next LT Pro" panose="020B0504020202020204" pitchFamily="34" charset="0"/>
                        </a:rPr>
                        <a:t>Build Healthy and Resilient </a:t>
                      </a:r>
                    </a:p>
                    <a:p>
                      <a:pPr algn="ctr"/>
                      <a:r>
                        <a:rPr lang="en-US" sz="1800" b="1">
                          <a:solidFill>
                            <a:srgbClr val="25408F"/>
                          </a:solidFill>
                          <a:latin typeface="Avenir Next LT Pro" panose="020B0504020202020204" pitchFamily="34" charset="0"/>
                        </a:rPr>
                        <a:t>Communities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408F"/>
                          </a:solidFill>
                          <a:latin typeface="Avenir Next LT Pro" panose="020B0504020202020204" pitchFamily="34" charset="0"/>
                        </a:rPr>
                        <a:t>Invest in Climate-Ready Infrastructure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408F"/>
                          </a:solidFill>
                          <a:latin typeface="Avenir Next LT Pro" panose="020B0504020202020204" pitchFamily="34" charset="0"/>
                        </a:rPr>
                        <a:t>Protect Maine’s Environment and Natural Resource Economies and Promote Natural Climate Solutions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0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500" b="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Enhance and coordinate assistance and funding for community resilience </a:t>
                      </a:r>
                    </a:p>
                    <a:p>
                      <a:pPr lvl="0"/>
                      <a:endParaRPr lang="en-US" sz="1500" b="0" kern="12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b="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Improve the planning and legal tools that build resilience</a:t>
                      </a:r>
                    </a:p>
                    <a:p>
                      <a:pPr lvl="0"/>
                      <a:endParaRPr lang="en-US" sz="1500" b="0" kern="12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b="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Invest in public health monitoring and education</a:t>
                      </a:r>
                    </a:p>
                    <a:p>
                      <a:pPr lvl="0"/>
                      <a:endParaRPr lang="en-US" sz="1500" b="0" kern="12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b="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Protect water sources from high intensity weather events</a:t>
                      </a:r>
                    </a:p>
                    <a:p>
                      <a:pPr lvl="0"/>
                      <a:endParaRPr lang="en-US" sz="1500" b="0" kern="12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Assess the vulnerability of Maine’s infrastructure</a:t>
                      </a:r>
                    </a:p>
                    <a:p>
                      <a:pPr lvl="0"/>
                      <a:endParaRPr lang="en-US" sz="1500" kern="12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Provide technical assistance and seed funding to unlock federal funding for infrastructure projects</a:t>
                      </a:r>
                    </a:p>
                    <a:p>
                      <a:pPr lvl="0"/>
                      <a:endParaRPr lang="en-US" sz="1500" kern="120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kern="120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Give particular to Maine’s working waterfronts and seaports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b="0" kern="12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Protect Maine’s natural and working lands and waters</a:t>
                      </a:r>
                    </a:p>
                    <a:p>
                      <a:pPr lvl="0"/>
                      <a:endParaRPr lang="en-US" sz="1500" b="0" kern="12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b="0" kern="12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Support Maine’s natural resource economies – especially our farms, forest sector, and seafood harvesters </a:t>
                      </a:r>
                    </a:p>
                    <a:p>
                      <a:pPr lvl="0"/>
                      <a:endParaRPr lang="en-US" sz="1500" b="0" kern="12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b="0" kern="12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Increase carbon sequestration </a:t>
                      </a:r>
                    </a:p>
                    <a:p>
                      <a:pPr lvl="0"/>
                      <a:endParaRPr lang="en-US" sz="1500" b="0" kern="1200" dirty="0">
                        <a:solidFill>
                          <a:srgbClr val="2B3F88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b="0" kern="1200" dirty="0">
                          <a:solidFill>
                            <a:srgbClr val="2B3F88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Improve monitoring to understand and manage the response to climate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26743"/>
                  </a:ext>
                </a:extLst>
              </a:tr>
            </a:tbl>
          </a:graphicData>
        </a:graphic>
      </p:graphicFrame>
      <p:sp>
        <p:nvSpPr>
          <p:cNvPr id="15" name="Google Shape;184;p14">
            <a:extLst>
              <a:ext uri="{FF2B5EF4-FFF2-40B4-BE49-F238E27FC236}">
                <a16:creationId xmlns:a16="http://schemas.microsoft.com/office/drawing/2014/main" id="{B12BA5C5-FA06-409B-ACE4-DFBCA1636688}"/>
              </a:ext>
            </a:extLst>
          </p:cNvPr>
          <p:cNvSpPr txBox="1"/>
          <p:nvPr/>
        </p:nvSpPr>
        <p:spPr>
          <a:xfrm>
            <a:off x="670307" y="339192"/>
            <a:ext cx="10851384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2B3F88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Prepare for Climate Change Impacts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2B3F88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  <a:sym typeface="Merriweather Black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080BBB-0254-49F5-81DE-EE53B5D441F1}"/>
              </a:ext>
            </a:extLst>
          </p:cNvPr>
          <p:cNvGrpSpPr>
            <a:grpSpLocks noChangeAspect="1"/>
          </p:cNvGrpSpPr>
          <p:nvPr/>
        </p:nvGrpSpPr>
        <p:grpSpPr>
          <a:xfrm>
            <a:off x="2082238" y="1309598"/>
            <a:ext cx="786384" cy="786384"/>
            <a:chOff x="267813" y="266683"/>
            <a:chExt cx="833378" cy="83337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D76AAB-CBDD-40FF-A327-3CA35DBEEB76}"/>
                </a:ext>
              </a:extLst>
            </p:cNvPr>
            <p:cNvSpPr/>
            <p:nvPr/>
          </p:nvSpPr>
          <p:spPr>
            <a:xfrm>
              <a:off x="267813" y="266683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FD4D21D-D938-45BF-9252-9D851A7F9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1127" y="383214"/>
              <a:ext cx="666750" cy="58102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A84B28-709C-4328-B29F-604EF11E24AB}"/>
              </a:ext>
            </a:extLst>
          </p:cNvPr>
          <p:cNvGrpSpPr>
            <a:grpSpLocks noChangeAspect="1"/>
          </p:cNvGrpSpPr>
          <p:nvPr/>
        </p:nvGrpSpPr>
        <p:grpSpPr>
          <a:xfrm>
            <a:off x="5702807" y="1319643"/>
            <a:ext cx="786384" cy="786384"/>
            <a:chOff x="150470" y="180880"/>
            <a:chExt cx="833378" cy="83337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C29AAB-4C78-431E-A8C8-694DDB4D52A5}"/>
                </a:ext>
              </a:extLst>
            </p:cNvPr>
            <p:cNvSpPr/>
            <p:nvPr/>
          </p:nvSpPr>
          <p:spPr>
            <a:xfrm>
              <a:off x="150470" y="180880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31C4512-075E-4523-ADE2-4D02EFB36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7121" y="297531"/>
              <a:ext cx="600075" cy="60007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47C288-53B9-49F7-B7DD-C674DD0030A4}"/>
              </a:ext>
            </a:extLst>
          </p:cNvPr>
          <p:cNvGrpSpPr>
            <a:grpSpLocks noChangeAspect="1"/>
          </p:cNvGrpSpPr>
          <p:nvPr/>
        </p:nvGrpSpPr>
        <p:grpSpPr>
          <a:xfrm>
            <a:off x="9323378" y="1309598"/>
            <a:ext cx="786384" cy="786384"/>
            <a:chOff x="150470" y="180880"/>
            <a:chExt cx="833378" cy="83337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0BC73BC-C941-4C7C-AB5C-37D0A7E459E5}"/>
                </a:ext>
              </a:extLst>
            </p:cNvPr>
            <p:cNvSpPr/>
            <p:nvPr/>
          </p:nvSpPr>
          <p:spPr>
            <a:xfrm>
              <a:off x="150470" y="180880"/>
              <a:ext cx="833378" cy="8333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243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24B693-51C9-489D-81D7-C4000E2D6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845" y="318532"/>
              <a:ext cx="515991" cy="513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87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E44270-352D-461A-8B57-1F30E51CB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94"/>
            <a:ext cx="12192000" cy="6858000"/>
          </a:xfrm>
          <a:prstGeom prst="rect">
            <a:avLst/>
          </a:prstGeom>
        </p:spPr>
      </p:pic>
      <p:sp>
        <p:nvSpPr>
          <p:cNvPr id="6" name="Google Shape;184;p14">
            <a:extLst>
              <a:ext uri="{FF2B5EF4-FFF2-40B4-BE49-F238E27FC236}">
                <a16:creationId xmlns:a16="http://schemas.microsoft.com/office/drawing/2014/main" id="{E4D6D738-85C5-48FB-B9BE-EA1C12632D14}"/>
              </a:ext>
            </a:extLst>
          </p:cNvPr>
          <p:cNvSpPr txBox="1"/>
          <p:nvPr/>
        </p:nvSpPr>
        <p:spPr>
          <a:xfrm>
            <a:off x="1465902" y="339192"/>
            <a:ext cx="92601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b="1">
                <a:solidFill>
                  <a:srgbClr val="25408F"/>
                </a:solidFill>
                <a:latin typeface="Zeitung Micro Pro Extrabold" panose="020B0903040000080004" pitchFamily="34" charset="0"/>
                <a:ea typeface="Merriweather Black"/>
                <a:cs typeface="Merriweather Black"/>
                <a:sym typeface="Merriweather Black"/>
              </a:rPr>
              <a:t>What’s Next?</a:t>
            </a:r>
            <a:endParaRPr sz="4000" b="1">
              <a:solidFill>
                <a:srgbClr val="25408F"/>
              </a:solidFill>
              <a:latin typeface="Zeitung Micro Pro Extrabold" panose="020B0903040000080004" pitchFamily="34" charset="0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6BE0F2-7348-4672-8902-EC4D4F7A7DE6}"/>
              </a:ext>
            </a:extLst>
          </p:cNvPr>
          <p:cNvSpPr txBox="1"/>
          <p:nvPr/>
        </p:nvSpPr>
        <p:spPr>
          <a:xfrm>
            <a:off x="0" y="1190625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0173" lvl="1" algn="ctr">
              <a:lnSpc>
                <a:spcPts val="2377"/>
              </a:lnSpc>
            </a:pPr>
            <a:endParaRPr lang="en-US" sz="2400" b="1" spc="68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140173" lvl="1" algn="ctr">
              <a:lnSpc>
                <a:spcPts val="2377"/>
              </a:lnSpc>
            </a:pPr>
            <a:endParaRPr lang="en-US" sz="2400" b="1" spc="68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140173" lvl="1" algn="ctr">
              <a:lnSpc>
                <a:spcPts val="2377"/>
              </a:lnSpc>
            </a:pPr>
            <a:endParaRPr lang="en-US" sz="2400" b="1" spc="68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140173" lvl="1" algn="ctr">
              <a:lnSpc>
                <a:spcPts val="2377"/>
              </a:lnSpc>
            </a:pPr>
            <a:endParaRPr lang="en-US" sz="2400" b="1" spc="68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140173" lvl="1" algn="ctr">
              <a:lnSpc>
                <a:spcPts val="2377"/>
              </a:lnSpc>
            </a:pPr>
            <a:endParaRPr lang="en-US" sz="2400" b="1" spc="68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140173" lvl="1" algn="ctr">
              <a:lnSpc>
                <a:spcPts val="2377"/>
              </a:lnSpc>
            </a:pPr>
            <a:endParaRPr lang="en-US" sz="2400" b="1" spc="68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140173" lvl="1" algn="ctr">
              <a:lnSpc>
                <a:spcPts val="2377"/>
              </a:lnSpc>
            </a:pPr>
            <a:endParaRPr lang="en-US" sz="2400" b="1" spc="68">
              <a:solidFill>
                <a:srgbClr val="4477C9"/>
              </a:solidFill>
              <a:latin typeface="Zeitung Micro Pro Extrabold" panose="020B09030400000800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AD519-DBAC-47C4-8DC9-E4FE86CC4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482"/>
            <a:ext cx="10515600" cy="4619187"/>
          </a:xfrm>
        </p:spPr>
        <p:txBody>
          <a:bodyPr>
            <a:normAutofit/>
          </a:bodyPr>
          <a:lstStyle/>
          <a:p>
            <a:pPr marL="0" indent="0">
              <a:lnSpc>
                <a:spcPts val="2377"/>
              </a:lnSpc>
              <a:buNone/>
            </a:pPr>
            <a:endParaRPr lang="en-US" sz="2400" b="1" spc="68" dirty="0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0" indent="0" algn="ctr">
              <a:lnSpc>
                <a:spcPts val="2377"/>
              </a:lnSpc>
              <a:buNone/>
            </a:pPr>
            <a:r>
              <a:rPr lang="en-US" sz="2400" b="1" spc="68" dirty="0">
                <a:solidFill>
                  <a:srgbClr val="4477C9"/>
                </a:solidFill>
                <a:latin typeface="Zeitung Micro Pro Extrabold" panose="020B0903040000080004" pitchFamily="34" charset="0"/>
              </a:rPr>
              <a:t>October 1: Next Maine Climate Council Meeting </a:t>
            </a:r>
          </a:p>
          <a:p>
            <a:pPr marL="0" indent="0" algn="ctr">
              <a:lnSpc>
                <a:spcPts val="2377"/>
              </a:lnSpc>
              <a:buNone/>
            </a:pPr>
            <a:r>
              <a:rPr lang="en-US" sz="2400" b="1" spc="68" dirty="0">
                <a:solidFill>
                  <a:srgbClr val="4477C9"/>
                </a:solidFill>
                <a:latin typeface="Zeitung Micro Pro Extrabold" panose="020B0903040000080004" pitchFamily="34" charset="0"/>
              </a:rPr>
              <a:t>and continues to meet all Fall </a:t>
            </a:r>
          </a:p>
          <a:p>
            <a:pPr marL="0" indent="0" algn="ctr">
              <a:lnSpc>
                <a:spcPts val="2377"/>
              </a:lnSpc>
              <a:buNone/>
            </a:pPr>
            <a:endParaRPr lang="en-US" sz="2400" b="1" spc="68" dirty="0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0" indent="0" algn="ctr">
              <a:lnSpc>
                <a:spcPts val="2377"/>
              </a:lnSpc>
              <a:buNone/>
            </a:pPr>
            <a:r>
              <a:rPr lang="en-US" sz="2400" b="1" spc="68" dirty="0">
                <a:solidFill>
                  <a:srgbClr val="4477C9"/>
                </a:solidFill>
                <a:latin typeface="Zeitung Micro Pro Extrabold" panose="020B0903040000080004" pitchFamily="34" charset="0"/>
              </a:rPr>
              <a:t>December 1: 	4-Year Action Plan </a:t>
            </a:r>
          </a:p>
          <a:p>
            <a:pPr marL="0" indent="0" algn="ctr">
              <a:lnSpc>
                <a:spcPts val="2377"/>
              </a:lnSpc>
              <a:buNone/>
            </a:pPr>
            <a:r>
              <a:rPr lang="en-US" sz="2400" b="1" spc="68" dirty="0">
                <a:solidFill>
                  <a:srgbClr val="4477C9"/>
                </a:solidFill>
                <a:latin typeface="Zeitung Micro Pro Extrabold" panose="020B0903040000080004" pitchFamily="34" charset="0"/>
              </a:rPr>
              <a:t>Delivered to Governor and Legislature</a:t>
            </a:r>
          </a:p>
          <a:p>
            <a:pPr marL="0" indent="0" algn="ctr">
              <a:lnSpc>
                <a:spcPts val="2377"/>
              </a:lnSpc>
              <a:buNone/>
            </a:pPr>
            <a:endParaRPr lang="en-US" sz="2400" b="1" spc="68" dirty="0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0" indent="0" algn="ctr">
              <a:lnSpc>
                <a:spcPts val="2377"/>
              </a:lnSpc>
              <a:buNone/>
            </a:pPr>
            <a:r>
              <a:rPr lang="en-US" sz="2400" b="1" spc="68" dirty="0">
                <a:solidFill>
                  <a:srgbClr val="4477C9"/>
                </a:solidFill>
                <a:latin typeface="Zeitung Micro Pro Extrabold" panose="020B0903040000080004" pitchFamily="34" charset="0"/>
              </a:rPr>
              <a:t>Maine Climate Council continues to </a:t>
            </a:r>
          </a:p>
          <a:p>
            <a:pPr marL="0" indent="0" algn="ctr">
              <a:lnSpc>
                <a:spcPts val="2377"/>
              </a:lnSpc>
              <a:buNone/>
            </a:pPr>
            <a:r>
              <a:rPr lang="en-US" sz="2400" b="1" spc="68" dirty="0">
                <a:solidFill>
                  <a:srgbClr val="4477C9"/>
                </a:solidFill>
                <a:latin typeface="Zeitung Micro Pro Extrabold" panose="020B0903040000080004" pitchFamily="34" charset="0"/>
              </a:rPr>
              <a:t>meet quarterly to monitor progress</a:t>
            </a:r>
          </a:p>
          <a:p>
            <a:pPr marL="0" indent="0">
              <a:lnSpc>
                <a:spcPts val="2377"/>
              </a:lnSpc>
              <a:buNone/>
            </a:pPr>
            <a:endParaRPr lang="en-US" sz="2400" b="1" spc="68" dirty="0">
              <a:solidFill>
                <a:srgbClr val="4477C9"/>
              </a:solidFill>
              <a:latin typeface="Zeitung Micro Pro Extrabold" panose="020B09030400000800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4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indmill next to a body of water&#10;&#10;Description automatically generated">
            <a:extLst>
              <a:ext uri="{FF2B5EF4-FFF2-40B4-BE49-F238E27FC236}">
                <a16:creationId xmlns:a16="http://schemas.microsoft.com/office/drawing/2014/main" id="{A1BAA477-7F31-394D-974E-C54F3110A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5A1EB6-B849-4D33-99E1-E561FA12FA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7D7D2F-35BC-41CE-9019-6CD893714AD2}"/>
              </a:ext>
            </a:extLst>
          </p:cNvPr>
          <p:cNvSpPr txBox="1"/>
          <p:nvPr/>
        </p:nvSpPr>
        <p:spPr>
          <a:xfrm>
            <a:off x="152400" y="4994993"/>
            <a:ext cx="121920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25408F"/>
                </a:solidFill>
                <a:latin typeface="Avenir Next LT Pro"/>
              </a:rPr>
              <a:t>ClimateCouncil.maine.gov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18F983-C864-4C12-BB23-210D68AA350B}"/>
              </a:ext>
            </a:extLst>
          </p:cNvPr>
          <p:cNvSpPr txBox="1"/>
          <p:nvPr/>
        </p:nvSpPr>
        <p:spPr>
          <a:xfrm>
            <a:off x="1435878" y="122353"/>
            <a:ext cx="9320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25408F"/>
                </a:solidFill>
                <a:latin typeface="Avenir Next LT Pro" panose="020B0504020202020204" pitchFamily="34" charset="0"/>
              </a:rPr>
              <a:t>The council works for all of Maine.</a:t>
            </a:r>
            <a:br>
              <a:rPr lang="en-US" sz="2800">
                <a:solidFill>
                  <a:srgbClr val="25408F"/>
                </a:solidFill>
                <a:latin typeface="Avenir Next LT Pro" panose="020B0504020202020204" pitchFamily="34" charset="0"/>
              </a:rPr>
            </a:br>
            <a:r>
              <a:rPr lang="en-US" sz="2800" b="1">
                <a:solidFill>
                  <a:srgbClr val="25408F"/>
                </a:solidFill>
                <a:latin typeface="Avenir Next LT Pro" panose="020B0504020202020204" pitchFamily="34" charset="0"/>
              </a:rPr>
              <a:t>All of Maine has a voice in our recommendations.</a:t>
            </a:r>
            <a:endParaRPr lang="en-US" sz="2800">
              <a:solidFill>
                <a:srgbClr val="25408F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7911FDD-B8FD-4386-83DF-C440D9A229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442" y="1328306"/>
            <a:ext cx="8173116" cy="24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987944-0EC5-4BAE-9A2A-2DDA9B1D9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184;p14">
            <a:extLst>
              <a:ext uri="{FF2B5EF4-FFF2-40B4-BE49-F238E27FC236}">
                <a16:creationId xmlns:a16="http://schemas.microsoft.com/office/drawing/2014/main" id="{6F36076D-49DC-4BBC-BBAD-48977E862D8C}"/>
              </a:ext>
            </a:extLst>
          </p:cNvPr>
          <p:cNvSpPr txBox="1"/>
          <p:nvPr/>
        </p:nvSpPr>
        <p:spPr>
          <a:xfrm>
            <a:off x="0" y="472542"/>
            <a:ext cx="12192000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Zeitung Micro Pro Extrabold" panose="020B0903040000080004" pitchFamily="34" charset="0"/>
                <a:ea typeface="Merriweather Black"/>
                <a:cs typeface="Merriweather Black"/>
                <a:sym typeface="Merriweather Black"/>
              </a:rPr>
              <a:t>Thank </a:t>
            </a:r>
            <a:r>
              <a:rPr lang="en-US" sz="4800" b="1" dirty="0">
                <a:solidFill>
                  <a:srgbClr val="25408F"/>
                </a:solidFill>
                <a:latin typeface="Zeitung Micro Pro Extrabold" panose="020B0903040000080004" pitchFamily="34" charset="0"/>
                <a:ea typeface="Merriweather Black"/>
                <a:cs typeface="Merriweather Black"/>
                <a:sym typeface="Merriweather Black"/>
              </a:rPr>
              <a:t>y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Zeitung Micro Pro Extrabold" panose="020B0903040000080004" pitchFamily="34" charset="0"/>
                <a:ea typeface="Merriweather Black"/>
                <a:cs typeface="Merriweather Black"/>
                <a:sym typeface="Merriweather Black"/>
              </a:rPr>
              <a:t>ou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Zeitung Micro Pro Extrabold" panose="020B0903040000080004" pitchFamily="34" charset="0"/>
                <a:ea typeface="Merriweather Black"/>
                <a:cs typeface="Merriweather Black"/>
                <a:sym typeface="Merriweather Black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Zeitung Micro Pro Extrabold" panose="020B0903040000080004" pitchFamily="34" charset="0"/>
                <a:ea typeface="Merriweather Black"/>
                <a:cs typeface="Merriweather Black"/>
                <a:sym typeface="Merriweather Blac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Zeitung Micro Pro Extrabold" panose="020B0903040000080004" pitchFamily="34" charset="0"/>
                <a:ea typeface="Merriweather Black"/>
                <a:cs typeface="Merriweather Black"/>
                <a:sym typeface="Merriweather Black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801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9FFF5-9952-47A9-9981-647F1AB27B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530"/>
            <a:ext cx="12221272" cy="75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F1C1D-1216-4D87-830B-8D4B6468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8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41410-FD3D-448A-B7CD-5C8F2DFC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5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78D1E24-393F-42F1-86EB-BE1A4D9D7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C6CBD8-91B9-4276-98D9-8F1F2F8C1778}"/>
              </a:ext>
            </a:extLst>
          </p:cNvPr>
          <p:cNvSpPr txBox="1"/>
          <p:nvPr/>
        </p:nvSpPr>
        <p:spPr>
          <a:xfrm>
            <a:off x="1280160" y="4383846"/>
            <a:ext cx="10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50">
                <a:solidFill>
                  <a:schemeClr val="bg1"/>
                </a:solidFill>
                <a:latin typeface="Avenir Next LT Pro" panose="020B0504020202020204" pitchFamily="34" charset="0"/>
                <a:cs typeface="Merriweather" panose="02000000000000000000" pitchFamily="2" charset="0"/>
              </a:rPr>
              <a:t>WHAT IS THE MAINE CLIMATE COUNCIL?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965080-EF44-4D85-BCFF-2FC45854E086}"/>
              </a:ext>
            </a:extLst>
          </p:cNvPr>
          <p:cNvGrpSpPr/>
          <p:nvPr/>
        </p:nvGrpSpPr>
        <p:grpSpPr>
          <a:xfrm>
            <a:off x="4519863" y="735263"/>
            <a:ext cx="3152273" cy="3152273"/>
            <a:chOff x="7984959" y="709863"/>
            <a:chExt cx="3152273" cy="3152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0A7C7E-CA6D-4080-9D2A-84A60AC27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9056" y="982867"/>
              <a:ext cx="2532206" cy="2373944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91E01E6-16A1-49AF-BFE2-BB45A9FFC318}"/>
                </a:ext>
              </a:extLst>
            </p:cNvPr>
            <p:cNvSpPr/>
            <p:nvPr/>
          </p:nvSpPr>
          <p:spPr>
            <a:xfrm>
              <a:off x="7984959" y="709863"/>
              <a:ext cx="3152273" cy="3152273"/>
            </a:xfrm>
            <a:prstGeom prst="ellipse">
              <a:avLst/>
            </a:prstGeom>
            <a:noFill/>
            <a:ln w="158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94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AC761-5F21-4082-996D-05DCD9353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9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54F88F5-F270-4C21-8003-8DF33B432506}"/>
              </a:ext>
            </a:extLst>
          </p:cNvPr>
          <p:cNvGrpSpPr/>
          <p:nvPr/>
        </p:nvGrpSpPr>
        <p:grpSpPr>
          <a:xfrm>
            <a:off x="5965015" y="306847"/>
            <a:ext cx="5365857" cy="6209726"/>
            <a:chOff x="5965015" y="306847"/>
            <a:chExt cx="5365857" cy="620972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82B6C10-72FB-4D93-87C3-2873D28E5A69}"/>
                </a:ext>
              </a:extLst>
            </p:cNvPr>
            <p:cNvSpPr/>
            <p:nvPr/>
          </p:nvSpPr>
          <p:spPr>
            <a:xfrm>
              <a:off x="6033839" y="1479231"/>
              <a:ext cx="5297033" cy="5037342"/>
            </a:xfrm>
            <a:prstGeom prst="roundRect">
              <a:avLst>
                <a:gd name="adj" fmla="val 12571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4477C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858CF3-8124-4A66-8825-7E3ACF6FE2E5}"/>
                </a:ext>
              </a:extLst>
            </p:cNvPr>
            <p:cNvGrpSpPr/>
            <p:nvPr/>
          </p:nvGrpSpPr>
          <p:grpSpPr>
            <a:xfrm>
              <a:off x="8231629" y="1702729"/>
              <a:ext cx="956418" cy="956418"/>
              <a:chOff x="267813" y="266683"/>
              <a:chExt cx="833378" cy="83337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7242AC-DD74-418D-895C-7999A4674B8B}"/>
                  </a:ext>
                </a:extLst>
              </p:cNvPr>
              <p:cNvSpPr/>
              <p:nvPr/>
            </p:nvSpPr>
            <p:spPr>
              <a:xfrm>
                <a:off x="267813" y="266683"/>
                <a:ext cx="833378" cy="83337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2243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C5DF75A4-CA90-4C58-BB2C-37D5B890F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427" y="373809"/>
                <a:ext cx="438150" cy="619125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537835-11CF-48C5-9879-754EDF0D1431}"/>
                </a:ext>
              </a:extLst>
            </p:cNvPr>
            <p:cNvGrpSpPr/>
            <p:nvPr/>
          </p:nvGrpSpPr>
          <p:grpSpPr>
            <a:xfrm>
              <a:off x="6627094" y="2322052"/>
              <a:ext cx="956418" cy="956418"/>
              <a:chOff x="1705509" y="1077938"/>
              <a:chExt cx="1160718" cy="116071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1A3BF4C-2ECA-490D-89B2-6437C58CF4F7}"/>
                  </a:ext>
                </a:extLst>
              </p:cNvPr>
              <p:cNvSpPr/>
              <p:nvPr/>
            </p:nvSpPr>
            <p:spPr>
              <a:xfrm>
                <a:off x="1705509" y="1077938"/>
                <a:ext cx="1160718" cy="116071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57150">
                <a:solidFill>
                  <a:srgbClr val="2243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85BD0DFD-B570-408E-9A78-7FD196CD9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07778" y="1286841"/>
                <a:ext cx="756179" cy="742913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86013C-B1A7-49A6-8EFB-39552EE0D381}"/>
                </a:ext>
              </a:extLst>
            </p:cNvPr>
            <p:cNvGrpSpPr/>
            <p:nvPr/>
          </p:nvGrpSpPr>
          <p:grpSpPr>
            <a:xfrm>
              <a:off x="9726901" y="2322052"/>
              <a:ext cx="956418" cy="956418"/>
              <a:chOff x="267813" y="266683"/>
              <a:chExt cx="833378" cy="83337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B88E9D-CEC9-4B97-868F-48E603538957}"/>
                  </a:ext>
                </a:extLst>
              </p:cNvPr>
              <p:cNvSpPr/>
              <p:nvPr/>
            </p:nvSpPr>
            <p:spPr>
              <a:xfrm>
                <a:off x="267813" y="266683"/>
                <a:ext cx="833378" cy="833378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2243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61C0576-6E01-4FF7-83BC-8A41F7BBA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03514" y="369047"/>
                <a:ext cx="561975" cy="62865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E318DC-54D3-44ED-B251-EF98A9371776}"/>
                </a:ext>
              </a:extLst>
            </p:cNvPr>
            <p:cNvSpPr txBox="1"/>
            <p:nvPr/>
          </p:nvSpPr>
          <p:spPr>
            <a:xfrm>
              <a:off x="6421705" y="3351571"/>
              <a:ext cx="1367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F88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Buildings,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F88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Infrastructure,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F88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&amp; Housing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16940-C9D2-45F0-BEBF-DF67F54B9499}"/>
                </a:ext>
              </a:extLst>
            </p:cNvPr>
            <p:cNvSpPr txBox="1"/>
            <p:nvPr/>
          </p:nvSpPr>
          <p:spPr>
            <a:xfrm>
              <a:off x="7822175" y="2742999"/>
              <a:ext cx="1775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F88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Transportation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100AC3-E904-4319-83DB-765E8C6F2734}"/>
                </a:ext>
              </a:extLst>
            </p:cNvPr>
            <p:cNvSpPr txBox="1"/>
            <p:nvPr/>
          </p:nvSpPr>
          <p:spPr>
            <a:xfrm>
              <a:off x="9756079" y="3369998"/>
              <a:ext cx="8980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F88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Energy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4812AB-CC28-40E1-86F5-CE61BE0292D8}"/>
                </a:ext>
              </a:extLst>
            </p:cNvPr>
            <p:cNvSpPr txBox="1"/>
            <p:nvPr/>
          </p:nvSpPr>
          <p:spPr>
            <a:xfrm>
              <a:off x="5965015" y="5142556"/>
              <a:ext cx="2189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5408F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Community Resilience Planning,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5408F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Public Health, &amp;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25408F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Emergency Management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F61180-330A-4654-BDB9-19BA8EA1C7CE}"/>
                </a:ext>
              </a:extLst>
            </p:cNvPr>
            <p:cNvSpPr txBox="1"/>
            <p:nvPr/>
          </p:nvSpPr>
          <p:spPr>
            <a:xfrm>
              <a:off x="7709082" y="6022113"/>
              <a:ext cx="2090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5408F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Coastal &amp; Marine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5FE661-1838-47B1-B583-2B799DD0D84D}"/>
                </a:ext>
              </a:extLst>
            </p:cNvPr>
            <p:cNvSpPr txBox="1"/>
            <p:nvPr/>
          </p:nvSpPr>
          <p:spPr>
            <a:xfrm>
              <a:off x="9580364" y="5142556"/>
              <a:ext cx="1405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5408F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Natural &amp;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5408F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Working Lands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0955CA-8C60-4F9D-83B5-AD153C75178D}"/>
                </a:ext>
              </a:extLst>
            </p:cNvPr>
            <p:cNvGrpSpPr/>
            <p:nvPr/>
          </p:nvGrpSpPr>
          <p:grpSpPr>
            <a:xfrm>
              <a:off x="8257970" y="4990964"/>
              <a:ext cx="955996" cy="955996"/>
              <a:chOff x="150470" y="180880"/>
              <a:chExt cx="833378" cy="8333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0F516CE-7304-404B-931A-C3C7D9F7C95D}"/>
                  </a:ext>
                </a:extLst>
              </p:cNvPr>
              <p:cNvSpPr/>
              <p:nvPr/>
            </p:nvSpPr>
            <p:spPr>
              <a:xfrm>
                <a:off x="150470" y="180880"/>
                <a:ext cx="833378" cy="83337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2243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D0C556C1-F6CC-4CFF-9877-AC4E07170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67121" y="297531"/>
                <a:ext cx="600075" cy="600075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6B00529-21FE-46A9-98C7-302D30FF2D66}"/>
                </a:ext>
              </a:extLst>
            </p:cNvPr>
            <p:cNvGrpSpPr/>
            <p:nvPr/>
          </p:nvGrpSpPr>
          <p:grpSpPr>
            <a:xfrm>
              <a:off x="9797539" y="4113322"/>
              <a:ext cx="955996" cy="955996"/>
              <a:chOff x="150470" y="180880"/>
              <a:chExt cx="833378" cy="83337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71666A1-1E5A-42CF-BD2F-519F6892AA31}"/>
                  </a:ext>
                </a:extLst>
              </p:cNvPr>
              <p:cNvSpPr/>
              <p:nvPr/>
            </p:nvSpPr>
            <p:spPr>
              <a:xfrm>
                <a:off x="150470" y="180880"/>
                <a:ext cx="833378" cy="83337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2243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C29B89F-498C-466F-8871-7EE3B9162E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845" y="318532"/>
                <a:ext cx="515991" cy="513303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7AFDD60-5E37-4A55-A4F3-A14C50A9D1F2}"/>
                </a:ext>
              </a:extLst>
            </p:cNvPr>
            <p:cNvGrpSpPr/>
            <p:nvPr/>
          </p:nvGrpSpPr>
          <p:grpSpPr>
            <a:xfrm>
              <a:off x="8122339" y="3096743"/>
              <a:ext cx="1192374" cy="1172140"/>
              <a:chOff x="3466590" y="1484287"/>
              <a:chExt cx="1160718" cy="116071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0A8D324-48F3-49A1-B5BF-A4E6493F6843}"/>
                  </a:ext>
                </a:extLst>
              </p:cNvPr>
              <p:cNvSpPr/>
              <p:nvPr/>
            </p:nvSpPr>
            <p:spPr>
              <a:xfrm>
                <a:off x="3466590" y="1484287"/>
                <a:ext cx="1160718" cy="116071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2243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5B116AC-B566-4475-9B97-17B6052A1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828" y="1629580"/>
                <a:ext cx="982242" cy="753616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51FAA4-99C3-4359-B146-EB4309C56E72}"/>
                </a:ext>
              </a:extLst>
            </p:cNvPr>
            <p:cNvSpPr txBox="1"/>
            <p:nvPr/>
          </p:nvSpPr>
          <p:spPr>
            <a:xfrm>
              <a:off x="6901614" y="4369765"/>
              <a:ext cx="3516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F88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Scientific &amp; Technical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B3F88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 Subcommittee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FF5B2F6-9824-41C8-ACFC-7732E311A0F9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 flipV="1">
              <a:off x="8682356" y="1265389"/>
              <a:ext cx="0" cy="21384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FBEFC6-4446-460A-B927-909678608499}"/>
                </a:ext>
              </a:extLst>
            </p:cNvPr>
            <p:cNvGrpSpPr/>
            <p:nvPr/>
          </p:nvGrpSpPr>
          <p:grpSpPr>
            <a:xfrm>
              <a:off x="8204146" y="306847"/>
              <a:ext cx="956418" cy="956418"/>
              <a:chOff x="2573659" y="1677835"/>
              <a:chExt cx="1160718" cy="116071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E2839F7-7EA4-474B-A8F6-3657130FEDF4}"/>
                  </a:ext>
                </a:extLst>
              </p:cNvPr>
              <p:cNvSpPr/>
              <p:nvPr/>
            </p:nvSpPr>
            <p:spPr>
              <a:xfrm>
                <a:off x="2573659" y="1677835"/>
                <a:ext cx="1160718" cy="1160718"/>
              </a:xfrm>
              <a:prstGeom prst="ellipse">
                <a:avLst/>
              </a:prstGeom>
              <a:solidFill>
                <a:srgbClr val="FFC000"/>
              </a:solidFill>
              <a:ln w="57150">
                <a:solidFill>
                  <a:srgbClr val="2243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B8B0542-3411-4962-BE99-77E8BA7B2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7599" y="1815111"/>
                <a:ext cx="816902" cy="765846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5E3982-CEB7-492C-9F47-B73DC93867B3}"/>
                </a:ext>
              </a:extLst>
            </p:cNvPr>
            <p:cNvGrpSpPr/>
            <p:nvPr/>
          </p:nvGrpSpPr>
          <p:grpSpPr>
            <a:xfrm>
              <a:off x="6581719" y="4076637"/>
              <a:ext cx="955996" cy="955996"/>
              <a:chOff x="6581719" y="4076637"/>
              <a:chExt cx="955996" cy="95599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DF07720-F59D-48B2-A419-4F3F2E4D4F5B}"/>
                  </a:ext>
                </a:extLst>
              </p:cNvPr>
              <p:cNvSpPr/>
              <p:nvPr/>
            </p:nvSpPr>
            <p:spPr>
              <a:xfrm>
                <a:off x="6581719" y="4076637"/>
                <a:ext cx="955996" cy="95599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rgbClr val="2243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B5D4289-32DD-47A5-993F-02F472389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0478" y="4222147"/>
                <a:ext cx="621792" cy="624269"/>
              </a:xfrm>
              <a:prstGeom prst="rect">
                <a:avLst/>
              </a:prstGeom>
            </p:spPr>
          </p:pic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DAFA3F0-426E-4BD0-85AE-D95EFD02B74D}"/>
              </a:ext>
            </a:extLst>
          </p:cNvPr>
          <p:cNvSpPr txBox="1"/>
          <p:nvPr/>
        </p:nvSpPr>
        <p:spPr>
          <a:xfrm>
            <a:off x="216144" y="575252"/>
            <a:ext cx="5641220" cy="584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The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39-member Maine Climate Council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, an assembly of scientists, industry leaders, bipartisan local and state officials, is responsible for </a:t>
            </a: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developing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Climate Action Plan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for Maine.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Six working groups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comprised of 230+ volunteer members </a:t>
            </a:r>
            <a:r>
              <a:rPr kumimoji="0" lang="en-US" sz="22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recommend strategies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to the Council for achieving Maine's climate goals.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 expert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Scientific and Technical Subcommittee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is responsible for identifying the impacts of climate change in Maine.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795AD7-0569-488F-AE5D-E8EB94D9C19D}"/>
              </a:ext>
            </a:extLst>
          </p:cNvPr>
          <p:cNvSpPr txBox="1"/>
          <p:nvPr/>
        </p:nvSpPr>
        <p:spPr>
          <a:xfrm>
            <a:off x="9028828" y="607387"/>
            <a:ext cx="177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Maine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Climate Council</a:t>
            </a:r>
          </a:p>
        </p:txBody>
      </p:sp>
    </p:spTree>
    <p:extLst>
      <p:ext uri="{BB962C8B-B14F-4D97-AF65-F5344CB8AC3E}">
        <p14:creationId xmlns:p14="http://schemas.microsoft.com/office/powerpoint/2010/main" val="260017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8584AC-E200-425D-B150-3B0E5A9E3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9AAC5-B1A4-4815-A634-16E10CA96E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69A3FA-3A68-4E3B-9F4F-7FE390272CF8}"/>
              </a:ext>
            </a:extLst>
          </p:cNvPr>
          <p:cNvCxnSpPr>
            <a:cxnSpLocks/>
          </p:cNvCxnSpPr>
          <p:nvPr/>
        </p:nvCxnSpPr>
        <p:spPr>
          <a:xfrm>
            <a:off x="8097237" y="4025900"/>
            <a:ext cx="0" cy="137962"/>
          </a:xfrm>
          <a:prstGeom prst="line">
            <a:avLst/>
          </a:prstGeom>
          <a:ln w="38100" cap="sq">
            <a:solidFill>
              <a:srgbClr val="FFFFFF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4EBEEA-8F0F-4C49-8D6E-6F8304BD1841}"/>
              </a:ext>
            </a:extLst>
          </p:cNvPr>
          <p:cNvSpPr txBox="1"/>
          <p:nvPr/>
        </p:nvSpPr>
        <p:spPr>
          <a:xfrm>
            <a:off x="8259090" y="4102608"/>
            <a:ext cx="251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5408F"/>
                </a:solidFill>
                <a:latin typeface="Avenir Next LT Pro Light" panose="020B0304020202020204" pitchFamily="34" charset="0"/>
              </a:rPr>
              <a:t>Gap </a:t>
            </a:r>
            <a:r>
              <a:rPr lang="en-US" sz="1200" err="1">
                <a:solidFill>
                  <a:srgbClr val="25408F"/>
                </a:solidFill>
                <a:latin typeface="Avenir Next LT Pro Light" panose="020B0304020202020204" pitchFamily="34" charset="0"/>
              </a:rPr>
              <a:t>betw</a:t>
            </a:r>
            <a:r>
              <a:rPr lang="en-US" sz="1200">
                <a:solidFill>
                  <a:srgbClr val="25408F"/>
                </a:solidFill>
                <a:latin typeface="Avenir Next LT Pro Light" panose="020B0304020202020204" pitchFamily="34" charset="0"/>
              </a:rPr>
              <a:t>. 2050 goal &amp; </a:t>
            </a:r>
          </a:p>
          <a:p>
            <a:r>
              <a:rPr lang="en-US" sz="1200">
                <a:solidFill>
                  <a:srgbClr val="25408F"/>
                </a:solidFill>
                <a:latin typeface="Avenir Next LT Pro Light" panose="020B0304020202020204" pitchFamily="34" charset="0"/>
              </a:rPr>
              <a:t>long-term GHG trend</a:t>
            </a:r>
          </a:p>
        </p:txBody>
      </p:sp>
    </p:spTree>
    <p:extLst>
      <p:ext uri="{BB962C8B-B14F-4D97-AF65-F5344CB8AC3E}">
        <p14:creationId xmlns:p14="http://schemas.microsoft.com/office/powerpoint/2010/main" val="305056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EA8D59F8D08A41BA8C580E7F9E4508" ma:contentTypeVersion="15" ma:contentTypeDescription="Create a new document." ma:contentTypeScope="" ma:versionID="4d158a1565185cc21fd1cedcae28014e">
  <xsd:schema xmlns:xsd="http://www.w3.org/2001/XMLSchema" xmlns:xs="http://www.w3.org/2001/XMLSchema" xmlns:p="http://schemas.microsoft.com/office/2006/metadata/properties" xmlns:ns1="http://schemas.microsoft.com/sharepoint/v3" xmlns:ns3="6ef48b5c-2a84-40ea-bbd0-beb7c4ada38d" xmlns:ns4="5ec33c43-14a6-4270-9386-624e265fbb24" targetNamespace="http://schemas.microsoft.com/office/2006/metadata/properties" ma:root="true" ma:fieldsID="1145203325a59db197590dcf71bd4bdf" ns1:_="" ns3:_="" ns4:_="">
    <xsd:import namespace="http://schemas.microsoft.com/sharepoint/v3"/>
    <xsd:import namespace="6ef48b5c-2a84-40ea-bbd0-beb7c4ada38d"/>
    <xsd:import namespace="5ec33c43-14a6-4270-9386-624e265fbb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48b5c-2a84-40ea-bbd0-beb7c4ada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33c43-14a6-4270-9386-624e265fbb2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c33c43-14a6-4270-9386-624e265fbb24">
      <UserInfo>
        <DisplayName>Reid, Jerry</DisplayName>
        <AccountId>23</AccountId>
        <AccountType/>
      </UserInfo>
      <UserInfo>
        <DisplayName>Ronzio, Anthony</DisplayName>
        <AccountId>43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324643-D076-4685-B806-6291660D9A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f48b5c-2a84-40ea-bbd0-beb7c4ada38d"/>
    <ds:schemaRef ds:uri="5ec33c43-14a6-4270-9386-624e265fb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3C4867-DCDF-45A4-B041-C0EE22179F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A36B27-C0BE-4BA7-BC87-30A8553C43CD}">
  <ds:schemaRefs>
    <ds:schemaRef ds:uri="5ec33c43-14a6-4270-9386-624e265fbb24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f48b5c-2a84-40ea-bbd0-beb7c4ada38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1352</Words>
  <Application>Microsoft Office PowerPoint</Application>
  <PresentationFormat>Widescreen</PresentationFormat>
  <Paragraphs>231</Paragraphs>
  <Slides>21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Avenir Next LT Pro</vt:lpstr>
      <vt:lpstr>Avenir Next LT Pro Light</vt:lpstr>
      <vt:lpstr>Calibri</vt:lpstr>
      <vt:lpstr>Calibri Light</vt:lpstr>
      <vt:lpstr>Zeitung Micro Pro Extrabold</vt:lpstr>
      <vt:lpstr>Zeitung Pro</vt:lpstr>
      <vt:lpstr>Office Theme</vt:lpstr>
      <vt:lpstr>Primary Template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Maine, most greenhouse emissions come from transportation, followed by residential, commercial and industrial sources. Finding ways to reduce them is a key goal of the Climate Council.</vt:lpstr>
      <vt:lpstr>PowerPoint Presentation</vt:lpstr>
      <vt:lpstr>Maine Climate Council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Ambrette, Brian</dc:creator>
  <cp:lastModifiedBy>Miller, Cheryl</cp:lastModifiedBy>
  <cp:revision>4</cp:revision>
  <dcterms:created xsi:type="dcterms:W3CDTF">2020-06-23T19:35:52Z</dcterms:created>
  <dcterms:modified xsi:type="dcterms:W3CDTF">2020-09-24T19:09:03Z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0x0101001FEA8D59F8D08A41BA8C580E7F9E4508</vt:lpwstr>
  </property>
</Properties>
</file>